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881" r:id="rId1"/>
  </p:sldMasterIdLst>
  <p:notesMasterIdLst>
    <p:notesMasterId r:id="rId51"/>
  </p:notesMasterIdLst>
  <p:sldIdLst>
    <p:sldId id="2709" r:id="rId2"/>
    <p:sldId id="2710" r:id="rId3"/>
    <p:sldId id="2721" r:id="rId4"/>
    <p:sldId id="2727" r:id="rId5"/>
    <p:sldId id="2720" r:id="rId6"/>
    <p:sldId id="2731" r:id="rId7"/>
    <p:sldId id="2722" r:id="rId8"/>
    <p:sldId id="2711" r:id="rId9"/>
    <p:sldId id="2712" r:id="rId10"/>
    <p:sldId id="2713" r:id="rId11"/>
    <p:sldId id="2714" r:id="rId12"/>
    <p:sldId id="2715" r:id="rId13"/>
    <p:sldId id="2718" r:id="rId14"/>
    <p:sldId id="2728" r:id="rId15"/>
    <p:sldId id="256" r:id="rId16"/>
    <p:sldId id="257" r:id="rId17"/>
    <p:sldId id="258" r:id="rId18"/>
    <p:sldId id="259" r:id="rId19"/>
    <p:sldId id="260" r:id="rId20"/>
    <p:sldId id="261" r:id="rId21"/>
    <p:sldId id="267" r:id="rId22"/>
    <p:sldId id="268" r:id="rId23"/>
    <p:sldId id="272" r:id="rId24"/>
    <p:sldId id="273" r:id="rId25"/>
    <p:sldId id="274" r:id="rId26"/>
    <p:sldId id="2729" r:id="rId27"/>
    <p:sldId id="2732" r:id="rId28"/>
    <p:sldId id="2733" r:id="rId29"/>
    <p:sldId id="2734" r:id="rId30"/>
    <p:sldId id="2735" r:id="rId31"/>
    <p:sldId id="2748" r:id="rId32"/>
    <p:sldId id="2738" r:id="rId33"/>
    <p:sldId id="2739" r:id="rId34"/>
    <p:sldId id="2740" r:id="rId35"/>
    <p:sldId id="2741" r:id="rId36"/>
    <p:sldId id="2742" r:id="rId37"/>
    <p:sldId id="2743" r:id="rId38"/>
    <p:sldId id="2745" r:id="rId39"/>
    <p:sldId id="2746" r:id="rId40"/>
    <p:sldId id="2736" r:id="rId41"/>
    <p:sldId id="2737" r:id="rId42"/>
    <p:sldId id="2744" r:id="rId43"/>
    <p:sldId id="2730" r:id="rId44"/>
    <p:sldId id="2726" r:id="rId45"/>
    <p:sldId id="2723" r:id="rId46"/>
    <p:sldId id="2724" r:id="rId47"/>
    <p:sldId id="2725" r:id="rId48"/>
    <p:sldId id="2749" r:id="rId49"/>
    <p:sldId id="2747" r:id="rId5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052"/>
    <p:restoredTop sz="94648"/>
  </p:normalViewPr>
  <p:slideViewPr>
    <p:cSldViewPr snapToGrid="0">
      <p:cViewPr varScale="1">
        <p:scale>
          <a:sx n="69" d="100"/>
          <a:sy n="69" d="100"/>
        </p:scale>
        <p:origin x="1026" y="6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a:extLst>
              <a:ext uri="{FF2B5EF4-FFF2-40B4-BE49-F238E27FC236}">
                <a16:creationId xmlns:a16="http://schemas.microsoft.com/office/drawing/2014/main" id="{C72B0156-8E02-B9CE-B739-D8ED220EFB84}"/>
              </a:ext>
            </a:extLst>
          </p:cNvPr>
          <p:cNvSpPr>
            <a:spLocks noGrp="1" noRot="1" noChangeAspect="1" noTextEdit="1"/>
          </p:cNvSpPr>
          <p:nvPr>
            <p:ph type="sldImg"/>
          </p:nvPr>
        </p:nvSpPr>
        <p:spPr>
          <a:xfrm>
            <a:off x="1143000" y="685800"/>
            <a:ext cx="4572000" cy="3429000"/>
          </a:xfrm>
          <a:ln/>
        </p:spPr>
      </p:sp>
      <p:sp>
        <p:nvSpPr>
          <p:cNvPr id="12291" name="Notes Placeholder 2">
            <a:extLst>
              <a:ext uri="{FF2B5EF4-FFF2-40B4-BE49-F238E27FC236}">
                <a16:creationId xmlns:a16="http://schemas.microsoft.com/office/drawing/2014/main" id="{93FE4AD8-C654-0466-37CA-FA2983AA4298}"/>
              </a:ext>
            </a:extLst>
          </p:cNvPr>
          <p:cNvSpPr>
            <a:spLocks noGrp="1"/>
          </p:cNvSpPr>
          <p:nvPr>
            <p:ph type="body" idx="1"/>
          </p:nvPr>
        </p:nvSpPr>
        <p:spPr>
          <a:noFill/>
        </p:spPr>
        <p:txBody>
          <a:bodyPr/>
          <a:lstStyle/>
          <a:p>
            <a:endParaRPr lang="en-US" altLang="en-US">
              <a:latin typeface="Arial" panose="020B0604020202020204" pitchFamily="34" charset="0"/>
            </a:endParaRPr>
          </a:p>
        </p:txBody>
      </p:sp>
      <p:sp>
        <p:nvSpPr>
          <p:cNvPr id="12292" name="Slide Number Placeholder 3">
            <a:extLst>
              <a:ext uri="{FF2B5EF4-FFF2-40B4-BE49-F238E27FC236}">
                <a16:creationId xmlns:a16="http://schemas.microsoft.com/office/drawing/2014/main" id="{4F0A4F33-A4E9-0EA9-6C7B-8164E6B44A74}"/>
              </a:ext>
            </a:extLst>
          </p:cNvPr>
          <p:cNvSpPr txBox="1">
            <a:spLocks noGrp="1"/>
          </p:cNvSpPr>
          <p:nvPr/>
        </p:nvSpPr>
        <p:spPr bwMode="auto">
          <a:xfrm>
            <a:off x="3935413" y="8772525"/>
            <a:ext cx="3013075"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763" tIns="45382" rIns="90763" bIns="45382"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C16998E1-FDD3-B64F-9E8C-1A806C96D147}"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a:extLst>
              <a:ext uri="{FF2B5EF4-FFF2-40B4-BE49-F238E27FC236}">
                <a16:creationId xmlns:a16="http://schemas.microsoft.com/office/drawing/2014/main" id="{EB4F98A8-3DA7-7B78-728A-CDCC83ED72C9}"/>
              </a:ext>
            </a:extLst>
          </p:cNvPr>
          <p:cNvSpPr>
            <a:spLocks noGrp="1" noRot="1" noChangeAspect="1" noTextEdit="1"/>
          </p:cNvSpPr>
          <p:nvPr>
            <p:ph type="sldImg"/>
          </p:nvPr>
        </p:nvSpPr>
        <p:spPr>
          <a:xfrm>
            <a:off x="1143000" y="685800"/>
            <a:ext cx="4572000" cy="3429000"/>
          </a:xfrm>
          <a:ln/>
        </p:spPr>
      </p:sp>
      <p:sp>
        <p:nvSpPr>
          <p:cNvPr id="20483" name="Notes Placeholder 2">
            <a:extLst>
              <a:ext uri="{FF2B5EF4-FFF2-40B4-BE49-F238E27FC236}">
                <a16:creationId xmlns:a16="http://schemas.microsoft.com/office/drawing/2014/main" id="{96283E64-1940-E1EA-9C14-BCF1B771CA17}"/>
              </a:ext>
            </a:extLst>
          </p:cNvPr>
          <p:cNvSpPr>
            <a:spLocks noGrp="1"/>
          </p:cNvSpPr>
          <p:nvPr>
            <p:ph type="body" idx="1"/>
          </p:nvPr>
        </p:nvSpPr>
        <p:spPr>
          <a:noFill/>
        </p:spPr>
        <p:txBody>
          <a:bodyPr/>
          <a:lstStyle/>
          <a:p>
            <a:endParaRPr lang="en-US" altLang="en-US">
              <a:latin typeface="Arial" panose="020B0604020202020204" pitchFamily="34" charset="0"/>
            </a:endParaRPr>
          </a:p>
        </p:txBody>
      </p:sp>
      <p:sp>
        <p:nvSpPr>
          <p:cNvPr id="20484" name="Slide Number Placeholder 3">
            <a:extLst>
              <a:ext uri="{FF2B5EF4-FFF2-40B4-BE49-F238E27FC236}">
                <a16:creationId xmlns:a16="http://schemas.microsoft.com/office/drawing/2014/main" id="{213B86A7-759A-54B6-B150-CEE92CCED793}"/>
              </a:ext>
            </a:extLst>
          </p:cNvPr>
          <p:cNvSpPr txBox="1">
            <a:spLocks noGrp="1"/>
          </p:cNvSpPr>
          <p:nvPr/>
        </p:nvSpPr>
        <p:spPr bwMode="auto">
          <a:xfrm>
            <a:off x="3935413" y="8772525"/>
            <a:ext cx="3013075"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763" tIns="45382" rIns="90763" bIns="45382"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50B3572F-D79F-B843-A053-EB6F6FEB08BA}"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10</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a:extLst>
              <a:ext uri="{FF2B5EF4-FFF2-40B4-BE49-F238E27FC236}">
                <a16:creationId xmlns:a16="http://schemas.microsoft.com/office/drawing/2014/main" id="{A2A599BC-3210-0F79-06D6-F8440F05D3DB}"/>
              </a:ext>
            </a:extLst>
          </p:cNvPr>
          <p:cNvSpPr>
            <a:spLocks noGrp="1" noRot="1" noChangeAspect="1" noTextEdit="1"/>
          </p:cNvSpPr>
          <p:nvPr>
            <p:ph type="sldImg"/>
          </p:nvPr>
        </p:nvSpPr>
        <p:spPr>
          <a:xfrm>
            <a:off x="1143000" y="685800"/>
            <a:ext cx="4572000" cy="3429000"/>
          </a:xfrm>
          <a:ln/>
        </p:spPr>
      </p:sp>
      <p:sp>
        <p:nvSpPr>
          <p:cNvPr id="22531" name="Notes Placeholder 2">
            <a:extLst>
              <a:ext uri="{FF2B5EF4-FFF2-40B4-BE49-F238E27FC236}">
                <a16:creationId xmlns:a16="http://schemas.microsoft.com/office/drawing/2014/main" id="{68AE2321-F7D8-E9D5-8FE0-16198E568F40}"/>
              </a:ext>
            </a:extLst>
          </p:cNvPr>
          <p:cNvSpPr>
            <a:spLocks noGrp="1"/>
          </p:cNvSpPr>
          <p:nvPr>
            <p:ph type="body" idx="1"/>
          </p:nvPr>
        </p:nvSpPr>
        <p:spPr>
          <a:noFill/>
        </p:spPr>
        <p:txBody>
          <a:bodyPr/>
          <a:lstStyle/>
          <a:p>
            <a:endParaRPr lang="en-US" altLang="en-US" dirty="0">
              <a:latin typeface="Arial" panose="020B0604020202020204" pitchFamily="34" charset="0"/>
            </a:endParaRPr>
          </a:p>
        </p:txBody>
      </p:sp>
      <p:sp>
        <p:nvSpPr>
          <p:cNvPr id="22532" name="Slide Number Placeholder 3">
            <a:extLst>
              <a:ext uri="{FF2B5EF4-FFF2-40B4-BE49-F238E27FC236}">
                <a16:creationId xmlns:a16="http://schemas.microsoft.com/office/drawing/2014/main" id="{ACA1D4E0-874D-E87F-5B7A-49F2351364EE}"/>
              </a:ext>
            </a:extLst>
          </p:cNvPr>
          <p:cNvSpPr txBox="1">
            <a:spLocks noGrp="1"/>
          </p:cNvSpPr>
          <p:nvPr/>
        </p:nvSpPr>
        <p:spPr bwMode="auto">
          <a:xfrm>
            <a:off x="3935413" y="8772525"/>
            <a:ext cx="3013075"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763" tIns="45382" rIns="90763" bIns="45382"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47D68BB5-339E-074B-BC51-7C84A3803A18}"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11</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a:extLst>
              <a:ext uri="{FF2B5EF4-FFF2-40B4-BE49-F238E27FC236}">
                <a16:creationId xmlns:a16="http://schemas.microsoft.com/office/drawing/2014/main" id="{91316B12-AAC4-79EE-B4D0-2329DE9982E0}"/>
              </a:ext>
            </a:extLst>
          </p:cNvPr>
          <p:cNvSpPr>
            <a:spLocks noGrp="1" noRot="1" noChangeAspect="1" noTextEdit="1"/>
          </p:cNvSpPr>
          <p:nvPr>
            <p:ph type="sldImg"/>
          </p:nvPr>
        </p:nvSpPr>
        <p:spPr>
          <a:xfrm>
            <a:off x="1143000" y="685800"/>
            <a:ext cx="4572000" cy="3429000"/>
          </a:xfrm>
          <a:ln/>
        </p:spPr>
      </p:sp>
      <p:sp>
        <p:nvSpPr>
          <p:cNvPr id="24579" name="Notes Placeholder 2">
            <a:extLst>
              <a:ext uri="{FF2B5EF4-FFF2-40B4-BE49-F238E27FC236}">
                <a16:creationId xmlns:a16="http://schemas.microsoft.com/office/drawing/2014/main" id="{D48CDC6E-3262-65E3-1E6C-34FA3B255264}"/>
              </a:ext>
            </a:extLst>
          </p:cNvPr>
          <p:cNvSpPr>
            <a:spLocks noGrp="1"/>
          </p:cNvSpPr>
          <p:nvPr>
            <p:ph type="body" idx="1"/>
          </p:nvPr>
        </p:nvSpPr>
        <p:spPr>
          <a:noFill/>
        </p:spPr>
        <p:txBody>
          <a:bodyPr/>
          <a:lstStyle/>
          <a:p>
            <a:endParaRPr lang="en-US" altLang="en-US">
              <a:latin typeface="Arial" panose="020B0604020202020204" pitchFamily="34" charset="0"/>
            </a:endParaRPr>
          </a:p>
        </p:txBody>
      </p:sp>
      <p:sp>
        <p:nvSpPr>
          <p:cNvPr id="24580" name="Slide Number Placeholder 3">
            <a:extLst>
              <a:ext uri="{FF2B5EF4-FFF2-40B4-BE49-F238E27FC236}">
                <a16:creationId xmlns:a16="http://schemas.microsoft.com/office/drawing/2014/main" id="{89418F35-9DD7-37FC-E7D1-DD12081C9DE1}"/>
              </a:ext>
            </a:extLst>
          </p:cNvPr>
          <p:cNvSpPr txBox="1">
            <a:spLocks noGrp="1"/>
          </p:cNvSpPr>
          <p:nvPr/>
        </p:nvSpPr>
        <p:spPr bwMode="auto">
          <a:xfrm>
            <a:off x="3935413" y="8772525"/>
            <a:ext cx="3013075"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763" tIns="45382" rIns="90763" bIns="45382"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12F61D00-D8C4-0840-B8EB-E59824EC0332}"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12</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a:extLst>
              <a:ext uri="{FF2B5EF4-FFF2-40B4-BE49-F238E27FC236}">
                <a16:creationId xmlns:a16="http://schemas.microsoft.com/office/drawing/2014/main" id="{39F53D58-FD42-1A18-3BC7-38B4369F537F}"/>
              </a:ext>
            </a:extLst>
          </p:cNvPr>
          <p:cNvSpPr>
            <a:spLocks noGrp="1" noRot="1" noChangeAspect="1" noTextEdit="1"/>
          </p:cNvSpPr>
          <p:nvPr>
            <p:ph type="sldImg"/>
          </p:nvPr>
        </p:nvSpPr>
        <p:spPr>
          <a:xfrm>
            <a:off x="1143000" y="685800"/>
            <a:ext cx="4572000" cy="3429000"/>
          </a:xfrm>
          <a:ln/>
        </p:spPr>
      </p:sp>
      <p:sp>
        <p:nvSpPr>
          <p:cNvPr id="30723" name="Notes Placeholder 2">
            <a:extLst>
              <a:ext uri="{FF2B5EF4-FFF2-40B4-BE49-F238E27FC236}">
                <a16:creationId xmlns:a16="http://schemas.microsoft.com/office/drawing/2014/main" id="{DF6945A4-5BBA-8EBF-5EE0-00835A002DE7}"/>
              </a:ext>
            </a:extLst>
          </p:cNvPr>
          <p:cNvSpPr>
            <a:spLocks noGrp="1"/>
          </p:cNvSpPr>
          <p:nvPr>
            <p:ph type="body" idx="1"/>
          </p:nvPr>
        </p:nvSpPr>
        <p:spPr>
          <a:noFill/>
        </p:spPr>
        <p:txBody>
          <a:bodyPr/>
          <a:lstStyle/>
          <a:p>
            <a:endParaRPr lang="en-US" altLang="en-US">
              <a:latin typeface="Arial" panose="020B0604020202020204" pitchFamily="34" charset="0"/>
            </a:endParaRPr>
          </a:p>
        </p:txBody>
      </p:sp>
      <p:sp>
        <p:nvSpPr>
          <p:cNvPr id="30724" name="Slide Number Placeholder 3">
            <a:extLst>
              <a:ext uri="{FF2B5EF4-FFF2-40B4-BE49-F238E27FC236}">
                <a16:creationId xmlns:a16="http://schemas.microsoft.com/office/drawing/2014/main" id="{728D7A3D-4A9F-E4E4-3A05-B6D625C68433}"/>
              </a:ext>
            </a:extLst>
          </p:cNvPr>
          <p:cNvSpPr txBox="1">
            <a:spLocks noGrp="1"/>
          </p:cNvSpPr>
          <p:nvPr/>
        </p:nvSpPr>
        <p:spPr bwMode="auto">
          <a:xfrm>
            <a:off x="3935413" y="8772525"/>
            <a:ext cx="3013075"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763" tIns="45382" rIns="90763" bIns="45382"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083FB27-3EC1-0342-AE71-206842187356}"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13</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DA88DED1-377F-D8AD-C34E-991C20B560AB}"/>
              </a:ext>
            </a:extLst>
          </p:cNvPr>
          <p:cNvSpPr>
            <a:spLocks noGrp="1" noRot="1" noChangeAspect="1" noTextEdit="1"/>
          </p:cNvSpPr>
          <p:nvPr>
            <p:ph type="sldImg"/>
          </p:nvPr>
        </p:nvSpPr>
        <p:spPr>
          <a:xfrm>
            <a:off x="1143000" y="685800"/>
            <a:ext cx="4572000" cy="3429000"/>
          </a:xfrm>
          <a:ln/>
        </p:spPr>
      </p:sp>
      <p:sp>
        <p:nvSpPr>
          <p:cNvPr id="14339" name="Notes Placeholder 2">
            <a:extLst>
              <a:ext uri="{FF2B5EF4-FFF2-40B4-BE49-F238E27FC236}">
                <a16:creationId xmlns:a16="http://schemas.microsoft.com/office/drawing/2014/main" id="{CA2B27E2-D3C8-DB7E-34E9-0BBD2419A9CA}"/>
              </a:ext>
            </a:extLst>
          </p:cNvPr>
          <p:cNvSpPr>
            <a:spLocks noGrp="1"/>
          </p:cNvSpPr>
          <p:nvPr>
            <p:ph type="body" idx="1"/>
          </p:nvPr>
        </p:nvSpPr>
        <p:spPr>
          <a:noFill/>
        </p:spPr>
        <p:txBody>
          <a:bodyPr/>
          <a:lstStyle/>
          <a:p>
            <a:endParaRPr lang="en-US" altLang="en-US">
              <a:latin typeface="Arial" panose="020B0604020202020204" pitchFamily="34" charset="0"/>
            </a:endParaRPr>
          </a:p>
        </p:txBody>
      </p:sp>
      <p:sp>
        <p:nvSpPr>
          <p:cNvPr id="14340" name="Slide Number Placeholder 3">
            <a:extLst>
              <a:ext uri="{FF2B5EF4-FFF2-40B4-BE49-F238E27FC236}">
                <a16:creationId xmlns:a16="http://schemas.microsoft.com/office/drawing/2014/main" id="{E132E6CD-6906-CFD8-DB34-479F35BD6AE4}"/>
              </a:ext>
            </a:extLst>
          </p:cNvPr>
          <p:cNvSpPr txBox="1">
            <a:spLocks noGrp="1"/>
          </p:cNvSpPr>
          <p:nvPr/>
        </p:nvSpPr>
        <p:spPr bwMode="auto">
          <a:xfrm>
            <a:off x="3935413" y="8772525"/>
            <a:ext cx="3013075"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763" tIns="45382" rIns="90763" bIns="45382"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B11B9A11-B520-CA44-B57E-CF5812E50A83}"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14</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7547463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p: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 name="Google Shape;66;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g10bb488a6ef_0_1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10bb488a6ef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8450" algn="l" rtl="0">
              <a:spcBef>
                <a:spcPts val="0"/>
              </a:spcBef>
              <a:spcAft>
                <a:spcPts val="0"/>
              </a:spcAft>
              <a:buSzPts val="1100"/>
              <a:buChar char="-"/>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g119bec2c4f7_1_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 name="Google Shape;88;g119bec2c4f7_1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g11f9451bc3f_0_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 name="Google Shape;96;g11f9451bc3f_0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10bb488a6ef_0_5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10bb488a6ef_0_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DA88DED1-377F-D8AD-C34E-991C20B560AB}"/>
              </a:ext>
            </a:extLst>
          </p:cNvPr>
          <p:cNvSpPr>
            <a:spLocks noGrp="1" noRot="1" noChangeAspect="1" noTextEdit="1"/>
          </p:cNvSpPr>
          <p:nvPr>
            <p:ph type="sldImg"/>
          </p:nvPr>
        </p:nvSpPr>
        <p:spPr>
          <a:xfrm>
            <a:off x="1143000" y="685800"/>
            <a:ext cx="4572000" cy="3429000"/>
          </a:xfrm>
          <a:ln/>
        </p:spPr>
      </p:sp>
      <p:sp>
        <p:nvSpPr>
          <p:cNvPr id="14339" name="Notes Placeholder 2">
            <a:extLst>
              <a:ext uri="{FF2B5EF4-FFF2-40B4-BE49-F238E27FC236}">
                <a16:creationId xmlns:a16="http://schemas.microsoft.com/office/drawing/2014/main" id="{CA2B27E2-D3C8-DB7E-34E9-0BBD2419A9CA}"/>
              </a:ext>
            </a:extLst>
          </p:cNvPr>
          <p:cNvSpPr>
            <a:spLocks noGrp="1"/>
          </p:cNvSpPr>
          <p:nvPr>
            <p:ph type="body" idx="1"/>
          </p:nvPr>
        </p:nvSpPr>
        <p:spPr>
          <a:noFill/>
        </p:spPr>
        <p:txBody>
          <a:bodyPr/>
          <a:lstStyle/>
          <a:p>
            <a:endParaRPr lang="en-US" altLang="en-US">
              <a:latin typeface="Arial" panose="020B0604020202020204" pitchFamily="34" charset="0"/>
            </a:endParaRPr>
          </a:p>
        </p:txBody>
      </p:sp>
      <p:sp>
        <p:nvSpPr>
          <p:cNvPr id="14340" name="Slide Number Placeholder 3">
            <a:extLst>
              <a:ext uri="{FF2B5EF4-FFF2-40B4-BE49-F238E27FC236}">
                <a16:creationId xmlns:a16="http://schemas.microsoft.com/office/drawing/2014/main" id="{E132E6CD-6906-CFD8-DB34-479F35BD6AE4}"/>
              </a:ext>
            </a:extLst>
          </p:cNvPr>
          <p:cNvSpPr txBox="1">
            <a:spLocks noGrp="1"/>
          </p:cNvSpPr>
          <p:nvPr/>
        </p:nvSpPr>
        <p:spPr bwMode="auto">
          <a:xfrm>
            <a:off x="3935413" y="8772525"/>
            <a:ext cx="3013075"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763" tIns="45382" rIns="90763" bIns="45382"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B11B9A11-B520-CA44-B57E-CF5812E50A83}"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g11f7cfc3c35_0_5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8" name="Google Shape;128;g11f7cfc3c35_0_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g206c9bdd561_0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9" name="Google Shape;259;g206c9bdd561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g206c9bdd561_0_1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8" name="Google Shape;278;g206c9bdd561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p:cNvGrpSpPr/>
        <p:nvPr/>
      </p:nvGrpSpPr>
      <p:grpSpPr>
        <a:xfrm>
          <a:off x="0" y="0"/>
          <a:ext cx="0" cy="0"/>
          <a:chOff x="0" y="0"/>
          <a:chExt cx="0" cy="0"/>
        </a:xfrm>
      </p:grpSpPr>
      <p:sp>
        <p:nvSpPr>
          <p:cNvPr id="338" name="Google Shape;338;g151028c979a_0_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9" name="Google Shape;339;g151028c979a_0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Google Shape;359;g151028c979a_0_2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0" name="Google Shape;360;g151028c979a_0_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1"/>
        <p:cNvGrpSpPr/>
        <p:nvPr/>
      </p:nvGrpSpPr>
      <p:grpSpPr>
        <a:xfrm>
          <a:off x="0" y="0"/>
          <a:ext cx="0" cy="0"/>
          <a:chOff x="0" y="0"/>
          <a:chExt cx="0" cy="0"/>
        </a:xfrm>
      </p:grpSpPr>
      <p:sp>
        <p:nvSpPr>
          <p:cNvPr id="382" name="Google Shape;382;g151028c979a_0_5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3" name="Google Shape;383;g151028c979a_0_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DA88DED1-377F-D8AD-C34E-991C20B560AB}"/>
              </a:ext>
            </a:extLst>
          </p:cNvPr>
          <p:cNvSpPr>
            <a:spLocks noGrp="1" noRot="1" noChangeAspect="1" noTextEdit="1"/>
          </p:cNvSpPr>
          <p:nvPr>
            <p:ph type="sldImg"/>
          </p:nvPr>
        </p:nvSpPr>
        <p:spPr>
          <a:xfrm>
            <a:off x="1143000" y="685800"/>
            <a:ext cx="4572000" cy="3429000"/>
          </a:xfrm>
          <a:ln/>
        </p:spPr>
      </p:sp>
      <p:sp>
        <p:nvSpPr>
          <p:cNvPr id="14339" name="Notes Placeholder 2">
            <a:extLst>
              <a:ext uri="{FF2B5EF4-FFF2-40B4-BE49-F238E27FC236}">
                <a16:creationId xmlns:a16="http://schemas.microsoft.com/office/drawing/2014/main" id="{CA2B27E2-D3C8-DB7E-34E9-0BBD2419A9CA}"/>
              </a:ext>
            </a:extLst>
          </p:cNvPr>
          <p:cNvSpPr>
            <a:spLocks noGrp="1"/>
          </p:cNvSpPr>
          <p:nvPr>
            <p:ph type="body" idx="1"/>
          </p:nvPr>
        </p:nvSpPr>
        <p:spPr>
          <a:noFill/>
        </p:spPr>
        <p:txBody>
          <a:bodyPr/>
          <a:lstStyle/>
          <a:p>
            <a:endParaRPr lang="en-US" altLang="en-US" dirty="0">
              <a:latin typeface="Arial" panose="020B0604020202020204" pitchFamily="34" charset="0"/>
            </a:endParaRPr>
          </a:p>
        </p:txBody>
      </p:sp>
      <p:sp>
        <p:nvSpPr>
          <p:cNvPr id="14340" name="Slide Number Placeholder 3">
            <a:extLst>
              <a:ext uri="{FF2B5EF4-FFF2-40B4-BE49-F238E27FC236}">
                <a16:creationId xmlns:a16="http://schemas.microsoft.com/office/drawing/2014/main" id="{E132E6CD-6906-CFD8-DB34-479F35BD6AE4}"/>
              </a:ext>
            </a:extLst>
          </p:cNvPr>
          <p:cNvSpPr txBox="1">
            <a:spLocks noGrp="1"/>
          </p:cNvSpPr>
          <p:nvPr/>
        </p:nvSpPr>
        <p:spPr bwMode="auto">
          <a:xfrm>
            <a:off x="3935413" y="8772525"/>
            <a:ext cx="3013075"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763" tIns="45382" rIns="90763" bIns="45382"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B11B9A11-B520-CA44-B57E-CF5812E50A83}"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26</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9272298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
        <p:cNvGrpSpPr/>
        <p:nvPr/>
      </p:nvGrpSpPr>
      <p:grpSpPr>
        <a:xfrm>
          <a:off x="0" y="0"/>
          <a:ext cx="0" cy="0"/>
          <a:chOff x="0" y="0"/>
          <a:chExt cx="0" cy="0"/>
        </a:xfrm>
      </p:grpSpPr>
      <p:sp>
        <p:nvSpPr>
          <p:cNvPr id="42" name="Google Shape;42;p1:notes"/>
          <p:cNvSpPr txBox="1">
            <a:spLocks noGrp="1"/>
          </p:cNvSpPr>
          <p:nvPr>
            <p:ph type="body" idx="1"/>
          </p:nvPr>
        </p:nvSpPr>
        <p:spPr>
          <a:xfrm>
            <a:off x="1005825" y="3691875"/>
            <a:ext cx="8046700" cy="34975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3" name="Google Shape;43;p1:notes"/>
          <p:cNvSpPr>
            <a:spLocks noGrp="1" noRot="1" noChangeAspect="1"/>
          </p:cNvSpPr>
          <p:nvPr>
            <p:ph type="sldImg" idx="2"/>
          </p:nvPr>
        </p:nvSpPr>
        <p:spPr>
          <a:xfrm>
            <a:off x="3086100" y="582613"/>
            <a:ext cx="3886200" cy="29146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p5:notes"/>
          <p:cNvSpPr txBox="1">
            <a:spLocks noGrp="1"/>
          </p:cNvSpPr>
          <p:nvPr>
            <p:ph type="body" idx="1"/>
          </p:nvPr>
        </p:nvSpPr>
        <p:spPr>
          <a:xfrm>
            <a:off x="1005825" y="3691875"/>
            <a:ext cx="8046700" cy="34975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0" name="Google Shape;80;p5:notes"/>
          <p:cNvSpPr>
            <a:spLocks noGrp="1" noRot="1" noChangeAspect="1"/>
          </p:cNvSpPr>
          <p:nvPr>
            <p:ph type="sldImg" idx="2"/>
          </p:nvPr>
        </p:nvSpPr>
        <p:spPr>
          <a:xfrm>
            <a:off x="3086100" y="582613"/>
            <a:ext cx="3886200" cy="29146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210de93d57a_0_0:notes"/>
          <p:cNvSpPr>
            <a:spLocks noGrp="1" noRot="1" noChangeAspect="1"/>
          </p:cNvSpPr>
          <p:nvPr>
            <p:ph type="sldImg" idx="2"/>
          </p:nvPr>
        </p:nvSpPr>
        <p:spPr>
          <a:xfrm>
            <a:off x="3086100" y="582613"/>
            <a:ext cx="3886200" cy="29146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210de93d57a_0_0:notes"/>
          <p:cNvSpPr txBox="1">
            <a:spLocks noGrp="1"/>
          </p:cNvSpPr>
          <p:nvPr>
            <p:ph type="body" idx="1"/>
          </p:nvPr>
        </p:nvSpPr>
        <p:spPr>
          <a:xfrm>
            <a:off x="1005825" y="3691875"/>
            <a:ext cx="8046600" cy="3497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DA88DED1-377F-D8AD-C34E-991C20B560AB}"/>
              </a:ext>
            </a:extLst>
          </p:cNvPr>
          <p:cNvSpPr>
            <a:spLocks noGrp="1" noRot="1" noChangeAspect="1" noTextEdit="1"/>
          </p:cNvSpPr>
          <p:nvPr>
            <p:ph type="sldImg"/>
          </p:nvPr>
        </p:nvSpPr>
        <p:spPr>
          <a:xfrm>
            <a:off x="1143000" y="685800"/>
            <a:ext cx="4572000" cy="3429000"/>
          </a:xfrm>
          <a:ln/>
        </p:spPr>
      </p:sp>
      <p:sp>
        <p:nvSpPr>
          <p:cNvPr id="14339" name="Notes Placeholder 2">
            <a:extLst>
              <a:ext uri="{FF2B5EF4-FFF2-40B4-BE49-F238E27FC236}">
                <a16:creationId xmlns:a16="http://schemas.microsoft.com/office/drawing/2014/main" id="{CA2B27E2-D3C8-DB7E-34E9-0BBD2419A9CA}"/>
              </a:ext>
            </a:extLst>
          </p:cNvPr>
          <p:cNvSpPr>
            <a:spLocks noGrp="1"/>
          </p:cNvSpPr>
          <p:nvPr>
            <p:ph type="body" idx="1"/>
          </p:nvPr>
        </p:nvSpPr>
        <p:spPr>
          <a:noFill/>
        </p:spPr>
        <p:txBody>
          <a:bodyPr/>
          <a:lstStyle/>
          <a:p>
            <a:endParaRPr lang="en-US" altLang="en-US">
              <a:latin typeface="Arial" panose="020B0604020202020204" pitchFamily="34" charset="0"/>
            </a:endParaRPr>
          </a:p>
        </p:txBody>
      </p:sp>
      <p:sp>
        <p:nvSpPr>
          <p:cNvPr id="14340" name="Slide Number Placeholder 3">
            <a:extLst>
              <a:ext uri="{FF2B5EF4-FFF2-40B4-BE49-F238E27FC236}">
                <a16:creationId xmlns:a16="http://schemas.microsoft.com/office/drawing/2014/main" id="{E132E6CD-6906-CFD8-DB34-479F35BD6AE4}"/>
              </a:ext>
            </a:extLst>
          </p:cNvPr>
          <p:cNvSpPr txBox="1">
            <a:spLocks noGrp="1"/>
          </p:cNvSpPr>
          <p:nvPr/>
        </p:nvSpPr>
        <p:spPr bwMode="auto">
          <a:xfrm>
            <a:off x="3935413" y="8772525"/>
            <a:ext cx="3013075"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763" tIns="45382" rIns="90763" bIns="45382"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B11B9A11-B520-CA44-B57E-CF5812E50A83}"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94523081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3" name="Google Shape;93;p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8" name="Google Shape;98;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3" name="Google Shape;103;p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p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8" name="Google Shape;118;p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DA88DED1-377F-D8AD-C34E-991C20B560AB}"/>
              </a:ext>
            </a:extLst>
          </p:cNvPr>
          <p:cNvSpPr>
            <a:spLocks noGrp="1" noRot="1" noChangeAspect="1" noTextEdit="1"/>
          </p:cNvSpPr>
          <p:nvPr>
            <p:ph type="sldImg"/>
          </p:nvPr>
        </p:nvSpPr>
        <p:spPr>
          <a:xfrm>
            <a:off x="1143000" y="685800"/>
            <a:ext cx="4572000" cy="3429000"/>
          </a:xfrm>
          <a:ln/>
        </p:spPr>
      </p:sp>
      <p:sp>
        <p:nvSpPr>
          <p:cNvPr id="14339" name="Notes Placeholder 2">
            <a:extLst>
              <a:ext uri="{FF2B5EF4-FFF2-40B4-BE49-F238E27FC236}">
                <a16:creationId xmlns:a16="http://schemas.microsoft.com/office/drawing/2014/main" id="{CA2B27E2-D3C8-DB7E-34E9-0BBD2419A9CA}"/>
              </a:ext>
            </a:extLst>
          </p:cNvPr>
          <p:cNvSpPr>
            <a:spLocks noGrp="1"/>
          </p:cNvSpPr>
          <p:nvPr>
            <p:ph type="body" idx="1"/>
          </p:nvPr>
        </p:nvSpPr>
        <p:spPr>
          <a:noFill/>
        </p:spPr>
        <p:txBody>
          <a:bodyPr/>
          <a:lstStyle/>
          <a:p>
            <a:endParaRPr lang="en-US" altLang="en-US" dirty="0">
              <a:latin typeface="Arial" panose="020B0604020202020204" pitchFamily="34" charset="0"/>
            </a:endParaRPr>
          </a:p>
        </p:txBody>
      </p:sp>
      <p:sp>
        <p:nvSpPr>
          <p:cNvPr id="14340" name="Slide Number Placeholder 3">
            <a:extLst>
              <a:ext uri="{FF2B5EF4-FFF2-40B4-BE49-F238E27FC236}">
                <a16:creationId xmlns:a16="http://schemas.microsoft.com/office/drawing/2014/main" id="{E132E6CD-6906-CFD8-DB34-479F35BD6AE4}"/>
              </a:ext>
            </a:extLst>
          </p:cNvPr>
          <p:cNvSpPr txBox="1">
            <a:spLocks noGrp="1"/>
          </p:cNvSpPr>
          <p:nvPr/>
        </p:nvSpPr>
        <p:spPr bwMode="auto">
          <a:xfrm>
            <a:off x="3935413" y="8772525"/>
            <a:ext cx="3013075"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763" tIns="45382" rIns="90763" bIns="45382"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B11B9A11-B520-CA44-B57E-CF5812E50A83}"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42</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51262829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DA88DED1-377F-D8AD-C34E-991C20B560AB}"/>
              </a:ext>
            </a:extLst>
          </p:cNvPr>
          <p:cNvSpPr>
            <a:spLocks noGrp="1" noRot="1" noChangeAspect="1" noTextEdit="1"/>
          </p:cNvSpPr>
          <p:nvPr>
            <p:ph type="sldImg"/>
          </p:nvPr>
        </p:nvSpPr>
        <p:spPr>
          <a:xfrm>
            <a:off x="1143000" y="685800"/>
            <a:ext cx="4572000" cy="3429000"/>
          </a:xfrm>
          <a:ln/>
        </p:spPr>
      </p:sp>
      <p:sp>
        <p:nvSpPr>
          <p:cNvPr id="14339" name="Notes Placeholder 2">
            <a:extLst>
              <a:ext uri="{FF2B5EF4-FFF2-40B4-BE49-F238E27FC236}">
                <a16:creationId xmlns:a16="http://schemas.microsoft.com/office/drawing/2014/main" id="{CA2B27E2-D3C8-DB7E-34E9-0BBD2419A9CA}"/>
              </a:ext>
            </a:extLst>
          </p:cNvPr>
          <p:cNvSpPr>
            <a:spLocks noGrp="1"/>
          </p:cNvSpPr>
          <p:nvPr>
            <p:ph type="body" idx="1"/>
          </p:nvPr>
        </p:nvSpPr>
        <p:spPr>
          <a:noFill/>
        </p:spPr>
        <p:txBody>
          <a:bodyPr/>
          <a:lstStyle/>
          <a:p>
            <a:endParaRPr lang="en-US" altLang="en-US">
              <a:latin typeface="Arial" panose="020B0604020202020204" pitchFamily="34" charset="0"/>
            </a:endParaRPr>
          </a:p>
        </p:txBody>
      </p:sp>
      <p:sp>
        <p:nvSpPr>
          <p:cNvPr id="14340" name="Slide Number Placeholder 3">
            <a:extLst>
              <a:ext uri="{FF2B5EF4-FFF2-40B4-BE49-F238E27FC236}">
                <a16:creationId xmlns:a16="http://schemas.microsoft.com/office/drawing/2014/main" id="{E132E6CD-6906-CFD8-DB34-479F35BD6AE4}"/>
              </a:ext>
            </a:extLst>
          </p:cNvPr>
          <p:cNvSpPr txBox="1">
            <a:spLocks noGrp="1"/>
          </p:cNvSpPr>
          <p:nvPr/>
        </p:nvSpPr>
        <p:spPr bwMode="auto">
          <a:xfrm>
            <a:off x="3935413" y="8772525"/>
            <a:ext cx="3013075"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763" tIns="45382" rIns="90763" bIns="45382"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B11B9A11-B520-CA44-B57E-CF5812E50A83}"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43</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98896985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a:extLst>
              <a:ext uri="{FF2B5EF4-FFF2-40B4-BE49-F238E27FC236}">
                <a16:creationId xmlns:a16="http://schemas.microsoft.com/office/drawing/2014/main" id="{39F53D58-FD42-1A18-3BC7-38B4369F537F}"/>
              </a:ext>
            </a:extLst>
          </p:cNvPr>
          <p:cNvSpPr>
            <a:spLocks noGrp="1" noRot="1" noChangeAspect="1" noTextEdit="1"/>
          </p:cNvSpPr>
          <p:nvPr>
            <p:ph type="sldImg"/>
          </p:nvPr>
        </p:nvSpPr>
        <p:spPr>
          <a:xfrm>
            <a:off x="1143000" y="685800"/>
            <a:ext cx="4572000" cy="3429000"/>
          </a:xfrm>
          <a:ln/>
        </p:spPr>
      </p:sp>
      <p:sp>
        <p:nvSpPr>
          <p:cNvPr id="30723" name="Notes Placeholder 2">
            <a:extLst>
              <a:ext uri="{FF2B5EF4-FFF2-40B4-BE49-F238E27FC236}">
                <a16:creationId xmlns:a16="http://schemas.microsoft.com/office/drawing/2014/main" id="{DF6945A4-5BBA-8EBF-5EE0-00835A002DE7}"/>
              </a:ext>
            </a:extLst>
          </p:cNvPr>
          <p:cNvSpPr>
            <a:spLocks noGrp="1"/>
          </p:cNvSpPr>
          <p:nvPr>
            <p:ph type="body" idx="1"/>
          </p:nvPr>
        </p:nvSpPr>
        <p:spPr>
          <a:noFill/>
        </p:spPr>
        <p:txBody>
          <a:bodyPr/>
          <a:lstStyle/>
          <a:p>
            <a:endParaRPr lang="en-US" altLang="en-US">
              <a:latin typeface="Arial" panose="020B0604020202020204" pitchFamily="34" charset="0"/>
            </a:endParaRPr>
          </a:p>
        </p:txBody>
      </p:sp>
      <p:sp>
        <p:nvSpPr>
          <p:cNvPr id="30724" name="Slide Number Placeholder 3">
            <a:extLst>
              <a:ext uri="{FF2B5EF4-FFF2-40B4-BE49-F238E27FC236}">
                <a16:creationId xmlns:a16="http://schemas.microsoft.com/office/drawing/2014/main" id="{728D7A3D-4A9F-E4E4-3A05-B6D625C68433}"/>
              </a:ext>
            </a:extLst>
          </p:cNvPr>
          <p:cNvSpPr txBox="1">
            <a:spLocks noGrp="1"/>
          </p:cNvSpPr>
          <p:nvPr/>
        </p:nvSpPr>
        <p:spPr bwMode="auto">
          <a:xfrm>
            <a:off x="3935413" y="8772525"/>
            <a:ext cx="3013075"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763" tIns="45382" rIns="90763" bIns="45382"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083FB27-3EC1-0342-AE71-206842187356}"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44</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58451560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a:extLst>
              <a:ext uri="{FF2B5EF4-FFF2-40B4-BE49-F238E27FC236}">
                <a16:creationId xmlns:a16="http://schemas.microsoft.com/office/drawing/2014/main" id="{39F53D58-FD42-1A18-3BC7-38B4369F537F}"/>
              </a:ext>
            </a:extLst>
          </p:cNvPr>
          <p:cNvSpPr>
            <a:spLocks noGrp="1" noRot="1" noChangeAspect="1" noTextEdit="1"/>
          </p:cNvSpPr>
          <p:nvPr>
            <p:ph type="sldImg"/>
          </p:nvPr>
        </p:nvSpPr>
        <p:spPr>
          <a:xfrm>
            <a:off x="1143000" y="685800"/>
            <a:ext cx="4572000" cy="3429000"/>
          </a:xfrm>
          <a:ln/>
        </p:spPr>
      </p:sp>
      <p:sp>
        <p:nvSpPr>
          <p:cNvPr id="30723" name="Notes Placeholder 2">
            <a:extLst>
              <a:ext uri="{FF2B5EF4-FFF2-40B4-BE49-F238E27FC236}">
                <a16:creationId xmlns:a16="http://schemas.microsoft.com/office/drawing/2014/main" id="{DF6945A4-5BBA-8EBF-5EE0-00835A002DE7}"/>
              </a:ext>
            </a:extLst>
          </p:cNvPr>
          <p:cNvSpPr>
            <a:spLocks noGrp="1"/>
          </p:cNvSpPr>
          <p:nvPr>
            <p:ph type="body" idx="1"/>
          </p:nvPr>
        </p:nvSpPr>
        <p:spPr>
          <a:noFill/>
        </p:spPr>
        <p:txBody>
          <a:bodyPr/>
          <a:lstStyle/>
          <a:p>
            <a:endParaRPr lang="en-US" altLang="en-US">
              <a:latin typeface="Arial" panose="020B0604020202020204" pitchFamily="34" charset="0"/>
            </a:endParaRPr>
          </a:p>
        </p:txBody>
      </p:sp>
      <p:sp>
        <p:nvSpPr>
          <p:cNvPr id="30724" name="Slide Number Placeholder 3">
            <a:extLst>
              <a:ext uri="{FF2B5EF4-FFF2-40B4-BE49-F238E27FC236}">
                <a16:creationId xmlns:a16="http://schemas.microsoft.com/office/drawing/2014/main" id="{728D7A3D-4A9F-E4E4-3A05-B6D625C68433}"/>
              </a:ext>
            </a:extLst>
          </p:cNvPr>
          <p:cNvSpPr txBox="1">
            <a:spLocks noGrp="1"/>
          </p:cNvSpPr>
          <p:nvPr/>
        </p:nvSpPr>
        <p:spPr bwMode="auto">
          <a:xfrm>
            <a:off x="3935413" y="8772525"/>
            <a:ext cx="3013075"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763" tIns="45382" rIns="90763" bIns="45382"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083FB27-3EC1-0342-AE71-206842187356}"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45</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8013167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DA88DED1-377F-D8AD-C34E-991C20B560AB}"/>
              </a:ext>
            </a:extLst>
          </p:cNvPr>
          <p:cNvSpPr>
            <a:spLocks noGrp="1" noRot="1" noChangeAspect="1" noTextEdit="1"/>
          </p:cNvSpPr>
          <p:nvPr>
            <p:ph type="sldImg"/>
          </p:nvPr>
        </p:nvSpPr>
        <p:spPr>
          <a:xfrm>
            <a:off x="1143000" y="685800"/>
            <a:ext cx="4572000" cy="3429000"/>
          </a:xfrm>
          <a:ln/>
        </p:spPr>
      </p:sp>
      <p:sp>
        <p:nvSpPr>
          <p:cNvPr id="14339" name="Notes Placeholder 2">
            <a:extLst>
              <a:ext uri="{FF2B5EF4-FFF2-40B4-BE49-F238E27FC236}">
                <a16:creationId xmlns:a16="http://schemas.microsoft.com/office/drawing/2014/main" id="{CA2B27E2-D3C8-DB7E-34E9-0BBD2419A9CA}"/>
              </a:ext>
            </a:extLst>
          </p:cNvPr>
          <p:cNvSpPr>
            <a:spLocks noGrp="1"/>
          </p:cNvSpPr>
          <p:nvPr>
            <p:ph type="body" idx="1"/>
          </p:nvPr>
        </p:nvSpPr>
        <p:spPr>
          <a:noFill/>
        </p:spPr>
        <p:txBody>
          <a:bodyPr/>
          <a:lstStyle/>
          <a:p>
            <a:endParaRPr lang="en-US" altLang="en-US">
              <a:latin typeface="Arial" panose="020B0604020202020204" pitchFamily="34" charset="0"/>
            </a:endParaRPr>
          </a:p>
        </p:txBody>
      </p:sp>
      <p:sp>
        <p:nvSpPr>
          <p:cNvPr id="14340" name="Slide Number Placeholder 3">
            <a:extLst>
              <a:ext uri="{FF2B5EF4-FFF2-40B4-BE49-F238E27FC236}">
                <a16:creationId xmlns:a16="http://schemas.microsoft.com/office/drawing/2014/main" id="{E132E6CD-6906-CFD8-DB34-479F35BD6AE4}"/>
              </a:ext>
            </a:extLst>
          </p:cNvPr>
          <p:cNvSpPr txBox="1">
            <a:spLocks noGrp="1"/>
          </p:cNvSpPr>
          <p:nvPr/>
        </p:nvSpPr>
        <p:spPr bwMode="auto">
          <a:xfrm>
            <a:off x="3935413" y="8772525"/>
            <a:ext cx="3013075"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763" tIns="45382" rIns="90763" bIns="45382"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B11B9A11-B520-CA44-B57E-CF5812E50A83}"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13366354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a:extLst>
              <a:ext uri="{FF2B5EF4-FFF2-40B4-BE49-F238E27FC236}">
                <a16:creationId xmlns:a16="http://schemas.microsoft.com/office/drawing/2014/main" id="{39F53D58-FD42-1A18-3BC7-38B4369F537F}"/>
              </a:ext>
            </a:extLst>
          </p:cNvPr>
          <p:cNvSpPr>
            <a:spLocks noGrp="1" noRot="1" noChangeAspect="1" noTextEdit="1"/>
          </p:cNvSpPr>
          <p:nvPr>
            <p:ph type="sldImg"/>
          </p:nvPr>
        </p:nvSpPr>
        <p:spPr>
          <a:xfrm>
            <a:off x="1143000" y="685800"/>
            <a:ext cx="4572000" cy="3429000"/>
          </a:xfrm>
          <a:ln/>
        </p:spPr>
      </p:sp>
      <p:sp>
        <p:nvSpPr>
          <p:cNvPr id="30723" name="Notes Placeholder 2">
            <a:extLst>
              <a:ext uri="{FF2B5EF4-FFF2-40B4-BE49-F238E27FC236}">
                <a16:creationId xmlns:a16="http://schemas.microsoft.com/office/drawing/2014/main" id="{DF6945A4-5BBA-8EBF-5EE0-00835A002DE7}"/>
              </a:ext>
            </a:extLst>
          </p:cNvPr>
          <p:cNvSpPr>
            <a:spLocks noGrp="1"/>
          </p:cNvSpPr>
          <p:nvPr>
            <p:ph type="body" idx="1"/>
          </p:nvPr>
        </p:nvSpPr>
        <p:spPr>
          <a:noFill/>
        </p:spPr>
        <p:txBody>
          <a:bodyPr/>
          <a:lstStyle/>
          <a:p>
            <a:endParaRPr lang="en-US" altLang="en-US">
              <a:latin typeface="Arial" panose="020B0604020202020204" pitchFamily="34" charset="0"/>
            </a:endParaRPr>
          </a:p>
        </p:txBody>
      </p:sp>
      <p:sp>
        <p:nvSpPr>
          <p:cNvPr id="30724" name="Slide Number Placeholder 3">
            <a:extLst>
              <a:ext uri="{FF2B5EF4-FFF2-40B4-BE49-F238E27FC236}">
                <a16:creationId xmlns:a16="http://schemas.microsoft.com/office/drawing/2014/main" id="{728D7A3D-4A9F-E4E4-3A05-B6D625C68433}"/>
              </a:ext>
            </a:extLst>
          </p:cNvPr>
          <p:cNvSpPr txBox="1">
            <a:spLocks noGrp="1"/>
          </p:cNvSpPr>
          <p:nvPr/>
        </p:nvSpPr>
        <p:spPr bwMode="auto">
          <a:xfrm>
            <a:off x="3935413" y="8772525"/>
            <a:ext cx="3013075"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763" tIns="45382" rIns="90763" bIns="45382"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083FB27-3EC1-0342-AE71-206842187356}"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46</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25341230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a:extLst>
              <a:ext uri="{FF2B5EF4-FFF2-40B4-BE49-F238E27FC236}">
                <a16:creationId xmlns:a16="http://schemas.microsoft.com/office/drawing/2014/main" id="{39F53D58-FD42-1A18-3BC7-38B4369F537F}"/>
              </a:ext>
            </a:extLst>
          </p:cNvPr>
          <p:cNvSpPr>
            <a:spLocks noGrp="1" noRot="1" noChangeAspect="1" noTextEdit="1"/>
          </p:cNvSpPr>
          <p:nvPr>
            <p:ph type="sldImg"/>
          </p:nvPr>
        </p:nvSpPr>
        <p:spPr>
          <a:xfrm>
            <a:off x="1143000" y="685800"/>
            <a:ext cx="4572000" cy="3429000"/>
          </a:xfrm>
          <a:ln/>
        </p:spPr>
      </p:sp>
      <p:sp>
        <p:nvSpPr>
          <p:cNvPr id="30723" name="Notes Placeholder 2">
            <a:extLst>
              <a:ext uri="{FF2B5EF4-FFF2-40B4-BE49-F238E27FC236}">
                <a16:creationId xmlns:a16="http://schemas.microsoft.com/office/drawing/2014/main" id="{DF6945A4-5BBA-8EBF-5EE0-00835A002DE7}"/>
              </a:ext>
            </a:extLst>
          </p:cNvPr>
          <p:cNvSpPr>
            <a:spLocks noGrp="1"/>
          </p:cNvSpPr>
          <p:nvPr>
            <p:ph type="body" idx="1"/>
          </p:nvPr>
        </p:nvSpPr>
        <p:spPr>
          <a:noFill/>
        </p:spPr>
        <p:txBody>
          <a:bodyPr/>
          <a:lstStyle/>
          <a:p>
            <a:endParaRPr lang="en-US" altLang="en-US">
              <a:latin typeface="Arial" panose="020B0604020202020204" pitchFamily="34" charset="0"/>
            </a:endParaRPr>
          </a:p>
        </p:txBody>
      </p:sp>
      <p:sp>
        <p:nvSpPr>
          <p:cNvPr id="30724" name="Slide Number Placeholder 3">
            <a:extLst>
              <a:ext uri="{FF2B5EF4-FFF2-40B4-BE49-F238E27FC236}">
                <a16:creationId xmlns:a16="http://schemas.microsoft.com/office/drawing/2014/main" id="{728D7A3D-4A9F-E4E4-3A05-B6D625C68433}"/>
              </a:ext>
            </a:extLst>
          </p:cNvPr>
          <p:cNvSpPr txBox="1">
            <a:spLocks noGrp="1"/>
          </p:cNvSpPr>
          <p:nvPr/>
        </p:nvSpPr>
        <p:spPr bwMode="auto">
          <a:xfrm>
            <a:off x="3935413" y="8772525"/>
            <a:ext cx="3013075"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763" tIns="45382" rIns="90763" bIns="45382"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083FB27-3EC1-0342-AE71-206842187356}"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47</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1930604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a:extLst>
              <a:ext uri="{FF2B5EF4-FFF2-40B4-BE49-F238E27FC236}">
                <a16:creationId xmlns:a16="http://schemas.microsoft.com/office/drawing/2014/main" id="{39F53D58-FD42-1A18-3BC7-38B4369F537F}"/>
              </a:ext>
            </a:extLst>
          </p:cNvPr>
          <p:cNvSpPr>
            <a:spLocks noGrp="1" noRot="1" noChangeAspect="1" noTextEdit="1"/>
          </p:cNvSpPr>
          <p:nvPr>
            <p:ph type="sldImg"/>
          </p:nvPr>
        </p:nvSpPr>
        <p:spPr>
          <a:xfrm>
            <a:off x="1143000" y="685800"/>
            <a:ext cx="4572000" cy="3429000"/>
          </a:xfrm>
          <a:ln/>
        </p:spPr>
      </p:sp>
      <p:sp>
        <p:nvSpPr>
          <p:cNvPr id="30723" name="Notes Placeholder 2">
            <a:extLst>
              <a:ext uri="{FF2B5EF4-FFF2-40B4-BE49-F238E27FC236}">
                <a16:creationId xmlns:a16="http://schemas.microsoft.com/office/drawing/2014/main" id="{DF6945A4-5BBA-8EBF-5EE0-00835A002DE7}"/>
              </a:ext>
            </a:extLst>
          </p:cNvPr>
          <p:cNvSpPr>
            <a:spLocks noGrp="1"/>
          </p:cNvSpPr>
          <p:nvPr>
            <p:ph type="body" idx="1"/>
          </p:nvPr>
        </p:nvSpPr>
        <p:spPr>
          <a:noFill/>
        </p:spPr>
        <p:txBody>
          <a:bodyPr/>
          <a:lstStyle/>
          <a:p>
            <a:endParaRPr lang="en-US" altLang="en-US">
              <a:latin typeface="Arial" panose="020B0604020202020204" pitchFamily="34" charset="0"/>
            </a:endParaRPr>
          </a:p>
        </p:txBody>
      </p:sp>
      <p:sp>
        <p:nvSpPr>
          <p:cNvPr id="30724" name="Slide Number Placeholder 3">
            <a:extLst>
              <a:ext uri="{FF2B5EF4-FFF2-40B4-BE49-F238E27FC236}">
                <a16:creationId xmlns:a16="http://schemas.microsoft.com/office/drawing/2014/main" id="{728D7A3D-4A9F-E4E4-3A05-B6D625C68433}"/>
              </a:ext>
            </a:extLst>
          </p:cNvPr>
          <p:cNvSpPr txBox="1">
            <a:spLocks noGrp="1"/>
          </p:cNvSpPr>
          <p:nvPr/>
        </p:nvSpPr>
        <p:spPr bwMode="auto">
          <a:xfrm>
            <a:off x="3935413" y="8772525"/>
            <a:ext cx="3013075"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763" tIns="45382" rIns="90763" bIns="45382"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083FB27-3EC1-0342-AE71-206842187356}"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48</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99530188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a:extLst>
              <a:ext uri="{FF2B5EF4-FFF2-40B4-BE49-F238E27FC236}">
                <a16:creationId xmlns:a16="http://schemas.microsoft.com/office/drawing/2014/main" id="{39F53D58-FD42-1A18-3BC7-38B4369F537F}"/>
              </a:ext>
            </a:extLst>
          </p:cNvPr>
          <p:cNvSpPr>
            <a:spLocks noGrp="1" noRot="1" noChangeAspect="1" noTextEdit="1"/>
          </p:cNvSpPr>
          <p:nvPr>
            <p:ph type="sldImg"/>
          </p:nvPr>
        </p:nvSpPr>
        <p:spPr>
          <a:xfrm>
            <a:off x="1143000" y="685800"/>
            <a:ext cx="4572000" cy="3429000"/>
          </a:xfrm>
          <a:ln/>
        </p:spPr>
      </p:sp>
      <p:sp>
        <p:nvSpPr>
          <p:cNvPr id="30723" name="Notes Placeholder 2">
            <a:extLst>
              <a:ext uri="{FF2B5EF4-FFF2-40B4-BE49-F238E27FC236}">
                <a16:creationId xmlns:a16="http://schemas.microsoft.com/office/drawing/2014/main" id="{DF6945A4-5BBA-8EBF-5EE0-00835A002DE7}"/>
              </a:ext>
            </a:extLst>
          </p:cNvPr>
          <p:cNvSpPr>
            <a:spLocks noGrp="1"/>
          </p:cNvSpPr>
          <p:nvPr>
            <p:ph type="body" idx="1"/>
          </p:nvPr>
        </p:nvSpPr>
        <p:spPr>
          <a:noFill/>
        </p:spPr>
        <p:txBody>
          <a:bodyPr/>
          <a:lstStyle/>
          <a:p>
            <a:endParaRPr lang="en-US" altLang="en-US">
              <a:latin typeface="Arial" panose="020B0604020202020204" pitchFamily="34" charset="0"/>
            </a:endParaRPr>
          </a:p>
        </p:txBody>
      </p:sp>
      <p:sp>
        <p:nvSpPr>
          <p:cNvPr id="30724" name="Slide Number Placeholder 3">
            <a:extLst>
              <a:ext uri="{FF2B5EF4-FFF2-40B4-BE49-F238E27FC236}">
                <a16:creationId xmlns:a16="http://schemas.microsoft.com/office/drawing/2014/main" id="{728D7A3D-4A9F-E4E4-3A05-B6D625C68433}"/>
              </a:ext>
            </a:extLst>
          </p:cNvPr>
          <p:cNvSpPr txBox="1">
            <a:spLocks noGrp="1"/>
          </p:cNvSpPr>
          <p:nvPr/>
        </p:nvSpPr>
        <p:spPr bwMode="auto">
          <a:xfrm>
            <a:off x="3935413" y="8772525"/>
            <a:ext cx="3013075"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763" tIns="45382" rIns="90763" bIns="45382"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083FB27-3EC1-0342-AE71-206842187356}"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49</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5973232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DA88DED1-377F-D8AD-C34E-991C20B560AB}"/>
              </a:ext>
            </a:extLst>
          </p:cNvPr>
          <p:cNvSpPr>
            <a:spLocks noGrp="1" noRot="1" noChangeAspect="1" noTextEdit="1"/>
          </p:cNvSpPr>
          <p:nvPr>
            <p:ph type="sldImg"/>
          </p:nvPr>
        </p:nvSpPr>
        <p:spPr>
          <a:xfrm>
            <a:off x="1143000" y="685800"/>
            <a:ext cx="4572000" cy="3429000"/>
          </a:xfrm>
          <a:ln/>
        </p:spPr>
      </p:sp>
      <p:sp>
        <p:nvSpPr>
          <p:cNvPr id="14339" name="Notes Placeholder 2">
            <a:extLst>
              <a:ext uri="{FF2B5EF4-FFF2-40B4-BE49-F238E27FC236}">
                <a16:creationId xmlns:a16="http://schemas.microsoft.com/office/drawing/2014/main" id="{CA2B27E2-D3C8-DB7E-34E9-0BBD2419A9CA}"/>
              </a:ext>
            </a:extLst>
          </p:cNvPr>
          <p:cNvSpPr>
            <a:spLocks noGrp="1"/>
          </p:cNvSpPr>
          <p:nvPr>
            <p:ph type="body" idx="1"/>
          </p:nvPr>
        </p:nvSpPr>
        <p:spPr>
          <a:noFill/>
        </p:spPr>
        <p:txBody>
          <a:bodyPr/>
          <a:lstStyle/>
          <a:p>
            <a:endParaRPr lang="en-US" altLang="en-US">
              <a:latin typeface="Arial" panose="020B0604020202020204" pitchFamily="34" charset="0"/>
            </a:endParaRPr>
          </a:p>
        </p:txBody>
      </p:sp>
      <p:sp>
        <p:nvSpPr>
          <p:cNvPr id="14340" name="Slide Number Placeholder 3">
            <a:extLst>
              <a:ext uri="{FF2B5EF4-FFF2-40B4-BE49-F238E27FC236}">
                <a16:creationId xmlns:a16="http://schemas.microsoft.com/office/drawing/2014/main" id="{E132E6CD-6906-CFD8-DB34-479F35BD6AE4}"/>
              </a:ext>
            </a:extLst>
          </p:cNvPr>
          <p:cNvSpPr txBox="1">
            <a:spLocks noGrp="1"/>
          </p:cNvSpPr>
          <p:nvPr/>
        </p:nvSpPr>
        <p:spPr bwMode="auto">
          <a:xfrm>
            <a:off x="3935413" y="8772525"/>
            <a:ext cx="3013075"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763" tIns="45382" rIns="90763" bIns="45382"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B11B9A11-B520-CA44-B57E-CF5812E50A83}"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119697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DA88DED1-377F-D8AD-C34E-991C20B560AB}"/>
              </a:ext>
            </a:extLst>
          </p:cNvPr>
          <p:cNvSpPr>
            <a:spLocks noGrp="1" noRot="1" noChangeAspect="1" noTextEdit="1"/>
          </p:cNvSpPr>
          <p:nvPr>
            <p:ph type="sldImg"/>
          </p:nvPr>
        </p:nvSpPr>
        <p:spPr>
          <a:xfrm>
            <a:off x="1143000" y="685800"/>
            <a:ext cx="4572000" cy="3429000"/>
          </a:xfrm>
          <a:ln/>
        </p:spPr>
      </p:sp>
      <p:sp>
        <p:nvSpPr>
          <p:cNvPr id="14339" name="Notes Placeholder 2">
            <a:extLst>
              <a:ext uri="{FF2B5EF4-FFF2-40B4-BE49-F238E27FC236}">
                <a16:creationId xmlns:a16="http://schemas.microsoft.com/office/drawing/2014/main" id="{CA2B27E2-D3C8-DB7E-34E9-0BBD2419A9CA}"/>
              </a:ext>
            </a:extLst>
          </p:cNvPr>
          <p:cNvSpPr>
            <a:spLocks noGrp="1"/>
          </p:cNvSpPr>
          <p:nvPr>
            <p:ph type="body" idx="1"/>
          </p:nvPr>
        </p:nvSpPr>
        <p:spPr>
          <a:noFill/>
        </p:spPr>
        <p:txBody>
          <a:bodyPr/>
          <a:lstStyle/>
          <a:p>
            <a:endParaRPr lang="en-US" altLang="en-US">
              <a:latin typeface="Arial" panose="020B0604020202020204" pitchFamily="34" charset="0"/>
            </a:endParaRPr>
          </a:p>
        </p:txBody>
      </p:sp>
      <p:sp>
        <p:nvSpPr>
          <p:cNvPr id="14340" name="Slide Number Placeholder 3">
            <a:extLst>
              <a:ext uri="{FF2B5EF4-FFF2-40B4-BE49-F238E27FC236}">
                <a16:creationId xmlns:a16="http://schemas.microsoft.com/office/drawing/2014/main" id="{E132E6CD-6906-CFD8-DB34-479F35BD6AE4}"/>
              </a:ext>
            </a:extLst>
          </p:cNvPr>
          <p:cNvSpPr txBox="1">
            <a:spLocks noGrp="1"/>
          </p:cNvSpPr>
          <p:nvPr/>
        </p:nvSpPr>
        <p:spPr bwMode="auto">
          <a:xfrm>
            <a:off x="3935413" y="8772525"/>
            <a:ext cx="3013075"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763" tIns="45382" rIns="90763" bIns="45382"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B11B9A11-B520-CA44-B57E-CF5812E50A83}"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6</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0603621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DA88DED1-377F-D8AD-C34E-991C20B560AB}"/>
              </a:ext>
            </a:extLst>
          </p:cNvPr>
          <p:cNvSpPr>
            <a:spLocks noGrp="1" noRot="1" noChangeAspect="1" noTextEdit="1"/>
          </p:cNvSpPr>
          <p:nvPr>
            <p:ph type="sldImg"/>
          </p:nvPr>
        </p:nvSpPr>
        <p:spPr>
          <a:xfrm>
            <a:off x="1143000" y="685800"/>
            <a:ext cx="4572000" cy="3429000"/>
          </a:xfrm>
          <a:ln/>
        </p:spPr>
      </p:sp>
      <p:sp>
        <p:nvSpPr>
          <p:cNvPr id="14339" name="Notes Placeholder 2">
            <a:extLst>
              <a:ext uri="{FF2B5EF4-FFF2-40B4-BE49-F238E27FC236}">
                <a16:creationId xmlns:a16="http://schemas.microsoft.com/office/drawing/2014/main" id="{CA2B27E2-D3C8-DB7E-34E9-0BBD2419A9CA}"/>
              </a:ext>
            </a:extLst>
          </p:cNvPr>
          <p:cNvSpPr>
            <a:spLocks noGrp="1"/>
          </p:cNvSpPr>
          <p:nvPr>
            <p:ph type="body" idx="1"/>
          </p:nvPr>
        </p:nvSpPr>
        <p:spPr>
          <a:noFill/>
        </p:spPr>
        <p:txBody>
          <a:bodyPr/>
          <a:lstStyle/>
          <a:p>
            <a:endParaRPr lang="en-US" altLang="en-US">
              <a:latin typeface="Arial" panose="020B0604020202020204" pitchFamily="34" charset="0"/>
            </a:endParaRPr>
          </a:p>
        </p:txBody>
      </p:sp>
      <p:sp>
        <p:nvSpPr>
          <p:cNvPr id="14340" name="Slide Number Placeholder 3">
            <a:extLst>
              <a:ext uri="{FF2B5EF4-FFF2-40B4-BE49-F238E27FC236}">
                <a16:creationId xmlns:a16="http://schemas.microsoft.com/office/drawing/2014/main" id="{E132E6CD-6906-CFD8-DB34-479F35BD6AE4}"/>
              </a:ext>
            </a:extLst>
          </p:cNvPr>
          <p:cNvSpPr txBox="1">
            <a:spLocks noGrp="1"/>
          </p:cNvSpPr>
          <p:nvPr/>
        </p:nvSpPr>
        <p:spPr bwMode="auto">
          <a:xfrm>
            <a:off x="3935413" y="8772525"/>
            <a:ext cx="3013075"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763" tIns="45382" rIns="90763" bIns="45382"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B11B9A11-B520-CA44-B57E-CF5812E50A83}"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7</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2223642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a:extLst>
              <a:ext uri="{FF2B5EF4-FFF2-40B4-BE49-F238E27FC236}">
                <a16:creationId xmlns:a16="http://schemas.microsoft.com/office/drawing/2014/main" id="{709792D3-D87A-BC2A-9D3D-AA12E0C9FC19}"/>
              </a:ext>
            </a:extLst>
          </p:cNvPr>
          <p:cNvSpPr>
            <a:spLocks noGrp="1" noRot="1" noChangeAspect="1" noTextEdit="1"/>
          </p:cNvSpPr>
          <p:nvPr>
            <p:ph type="sldImg"/>
          </p:nvPr>
        </p:nvSpPr>
        <p:spPr>
          <a:xfrm>
            <a:off x="1143000" y="685800"/>
            <a:ext cx="4572000" cy="3429000"/>
          </a:xfrm>
          <a:ln/>
        </p:spPr>
      </p:sp>
      <p:sp>
        <p:nvSpPr>
          <p:cNvPr id="16387" name="Notes Placeholder 2">
            <a:extLst>
              <a:ext uri="{FF2B5EF4-FFF2-40B4-BE49-F238E27FC236}">
                <a16:creationId xmlns:a16="http://schemas.microsoft.com/office/drawing/2014/main" id="{27DCF9C1-5A38-E080-3741-53AA4545BF21}"/>
              </a:ext>
            </a:extLst>
          </p:cNvPr>
          <p:cNvSpPr>
            <a:spLocks noGrp="1"/>
          </p:cNvSpPr>
          <p:nvPr>
            <p:ph type="body" idx="1"/>
          </p:nvPr>
        </p:nvSpPr>
        <p:spPr>
          <a:noFill/>
        </p:spPr>
        <p:txBody>
          <a:bodyPr/>
          <a:lstStyle/>
          <a:p>
            <a:endParaRPr lang="en-US" altLang="en-US">
              <a:latin typeface="Arial" panose="020B0604020202020204" pitchFamily="34" charset="0"/>
            </a:endParaRPr>
          </a:p>
        </p:txBody>
      </p:sp>
      <p:sp>
        <p:nvSpPr>
          <p:cNvPr id="16388" name="Slide Number Placeholder 3">
            <a:extLst>
              <a:ext uri="{FF2B5EF4-FFF2-40B4-BE49-F238E27FC236}">
                <a16:creationId xmlns:a16="http://schemas.microsoft.com/office/drawing/2014/main" id="{A345BAF0-0D36-AD98-8263-55F87BC3D6B7}"/>
              </a:ext>
            </a:extLst>
          </p:cNvPr>
          <p:cNvSpPr txBox="1">
            <a:spLocks noGrp="1"/>
          </p:cNvSpPr>
          <p:nvPr/>
        </p:nvSpPr>
        <p:spPr bwMode="auto">
          <a:xfrm>
            <a:off x="3935413" y="8772525"/>
            <a:ext cx="3013075"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763" tIns="45382" rIns="90763" bIns="45382"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6AAB58E6-EB1C-9D44-A4CA-E775D36DB651}"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8</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a:extLst>
              <a:ext uri="{FF2B5EF4-FFF2-40B4-BE49-F238E27FC236}">
                <a16:creationId xmlns:a16="http://schemas.microsoft.com/office/drawing/2014/main" id="{5A173BCE-D56A-067E-5B8E-023AB22ED09B}"/>
              </a:ext>
            </a:extLst>
          </p:cNvPr>
          <p:cNvSpPr>
            <a:spLocks noGrp="1" noRot="1" noChangeAspect="1" noTextEdit="1"/>
          </p:cNvSpPr>
          <p:nvPr>
            <p:ph type="sldImg"/>
          </p:nvPr>
        </p:nvSpPr>
        <p:spPr>
          <a:xfrm>
            <a:off x="1143000" y="685800"/>
            <a:ext cx="4572000" cy="3429000"/>
          </a:xfrm>
          <a:ln/>
        </p:spPr>
      </p:sp>
      <p:sp>
        <p:nvSpPr>
          <p:cNvPr id="18435" name="Notes Placeholder 2">
            <a:extLst>
              <a:ext uri="{FF2B5EF4-FFF2-40B4-BE49-F238E27FC236}">
                <a16:creationId xmlns:a16="http://schemas.microsoft.com/office/drawing/2014/main" id="{2225485D-1E80-04C3-7F9A-E4EB53B0E609}"/>
              </a:ext>
            </a:extLst>
          </p:cNvPr>
          <p:cNvSpPr>
            <a:spLocks noGrp="1"/>
          </p:cNvSpPr>
          <p:nvPr>
            <p:ph type="body" idx="1"/>
          </p:nvPr>
        </p:nvSpPr>
        <p:spPr>
          <a:noFill/>
        </p:spPr>
        <p:txBody>
          <a:bodyPr/>
          <a:lstStyle/>
          <a:p>
            <a:endParaRPr lang="en-US" altLang="en-US">
              <a:latin typeface="Arial" panose="020B0604020202020204" pitchFamily="34" charset="0"/>
            </a:endParaRPr>
          </a:p>
        </p:txBody>
      </p:sp>
      <p:sp>
        <p:nvSpPr>
          <p:cNvPr id="18436" name="Slide Number Placeholder 3">
            <a:extLst>
              <a:ext uri="{FF2B5EF4-FFF2-40B4-BE49-F238E27FC236}">
                <a16:creationId xmlns:a16="http://schemas.microsoft.com/office/drawing/2014/main" id="{2F04F2C2-3B87-7D9D-A935-E2CB598F653C}"/>
              </a:ext>
            </a:extLst>
          </p:cNvPr>
          <p:cNvSpPr txBox="1">
            <a:spLocks noGrp="1"/>
          </p:cNvSpPr>
          <p:nvPr/>
        </p:nvSpPr>
        <p:spPr bwMode="auto">
          <a:xfrm>
            <a:off x="3935413" y="8772525"/>
            <a:ext cx="3013075"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763" tIns="45382" rIns="90763" bIns="45382"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BC20415F-DC04-324F-81A3-A740D481CC11}"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9</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49E103-287D-7352-5E1F-C0BFCFAADCDD}"/>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3A2C2B8D-CAD8-A306-0A5E-29375FED4278}"/>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2BFC089F-CE92-2D06-E5F2-D2B0051BA6B1}"/>
              </a:ext>
            </a:extLst>
          </p:cNvPr>
          <p:cNvSpPr>
            <a:spLocks noGrp="1"/>
          </p:cNvSpPr>
          <p:nvPr>
            <p:ph type="dt" sz="half" idx="10"/>
          </p:nvPr>
        </p:nvSpPr>
        <p:spPr/>
        <p:txBody>
          <a:bodyPr/>
          <a:lstStyle/>
          <a:p>
            <a:fld id="{1D8BD707-D9CF-40AE-B4C6-C98DA3205C09}" type="datetimeFigureOut">
              <a:rPr lang="en-US" smtClean="0"/>
              <a:t>5/17/2023</a:t>
            </a:fld>
            <a:endParaRPr lang="en-US"/>
          </a:p>
        </p:txBody>
      </p:sp>
      <p:sp>
        <p:nvSpPr>
          <p:cNvPr id="5" name="Footer Placeholder 4">
            <a:extLst>
              <a:ext uri="{FF2B5EF4-FFF2-40B4-BE49-F238E27FC236}">
                <a16:creationId xmlns:a16="http://schemas.microsoft.com/office/drawing/2014/main" id="{D7481041-6DD5-6DE8-2AB0-1B965520EA5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AC3B42D-CA79-4170-FEA2-92C3F35D91D5}"/>
              </a:ext>
            </a:extLst>
          </p:cNvPr>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29882425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523C4A-C846-B928-4C17-53FC6CBE9DF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64D0F57-06FB-5F26-CC51-38DA42278B3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CAE352-CA99-9F0E-5A2F-5BEFB202A08F}"/>
              </a:ext>
            </a:extLst>
          </p:cNvPr>
          <p:cNvSpPr>
            <a:spLocks noGrp="1"/>
          </p:cNvSpPr>
          <p:nvPr>
            <p:ph type="dt" sz="half" idx="10"/>
          </p:nvPr>
        </p:nvSpPr>
        <p:spPr/>
        <p:txBody>
          <a:bodyPr/>
          <a:lstStyle/>
          <a:p>
            <a:fld id="{1D8BD707-D9CF-40AE-B4C6-C98DA3205C09}" type="datetimeFigureOut">
              <a:rPr lang="en-US" smtClean="0"/>
              <a:t>5/17/2023</a:t>
            </a:fld>
            <a:endParaRPr lang="en-US"/>
          </a:p>
        </p:txBody>
      </p:sp>
      <p:sp>
        <p:nvSpPr>
          <p:cNvPr id="5" name="Footer Placeholder 4">
            <a:extLst>
              <a:ext uri="{FF2B5EF4-FFF2-40B4-BE49-F238E27FC236}">
                <a16:creationId xmlns:a16="http://schemas.microsoft.com/office/drawing/2014/main" id="{860ED647-729D-2C4C-0FA9-CEDE17D6623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F900FA0-BE44-D14F-FFA2-D2D0275406F5}"/>
              </a:ext>
            </a:extLst>
          </p:cNvPr>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33430418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2E1CE85-1E80-9973-0CD2-4A8FAF51F335}"/>
              </a:ext>
            </a:extLst>
          </p:cNvPr>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8611419-E6AB-0B7A-D5CE-E18073A1A4D3}"/>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02FDE55-16D8-C6C1-869E-06840D6AB7FE}"/>
              </a:ext>
            </a:extLst>
          </p:cNvPr>
          <p:cNvSpPr>
            <a:spLocks noGrp="1"/>
          </p:cNvSpPr>
          <p:nvPr>
            <p:ph type="dt" sz="half" idx="10"/>
          </p:nvPr>
        </p:nvSpPr>
        <p:spPr/>
        <p:txBody>
          <a:bodyPr/>
          <a:lstStyle/>
          <a:p>
            <a:fld id="{1D8BD707-D9CF-40AE-B4C6-C98DA3205C09}" type="datetimeFigureOut">
              <a:rPr lang="en-US" smtClean="0"/>
              <a:t>5/17/2023</a:t>
            </a:fld>
            <a:endParaRPr lang="en-US"/>
          </a:p>
        </p:txBody>
      </p:sp>
      <p:sp>
        <p:nvSpPr>
          <p:cNvPr id="5" name="Footer Placeholder 4">
            <a:extLst>
              <a:ext uri="{FF2B5EF4-FFF2-40B4-BE49-F238E27FC236}">
                <a16:creationId xmlns:a16="http://schemas.microsoft.com/office/drawing/2014/main" id="{231266E0-C4EE-CEC8-CE03-8E94C6C0515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BEDE435-7EEB-EA7F-81B1-20621B8F2538}"/>
              </a:ext>
            </a:extLst>
          </p:cNvPr>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41923130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4">
  <p:cSld name="Title slide 4">
    <p:spTree>
      <p:nvGrpSpPr>
        <p:cNvPr id="1" name="Shape 57"/>
        <p:cNvGrpSpPr/>
        <p:nvPr/>
      </p:nvGrpSpPr>
      <p:grpSpPr>
        <a:xfrm>
          <a:off x="0" y="0"/>
          <a:ext cx="0" cy="0"/>
          <a:chOff x="0" y="0"/>
          <a:chExt cx="0" cy="0"/>
        </a:xfrm>
      </p:grpSpPr>
      <p:sp>
        <p:nvSpPr>
          <p:cNvPr id="58" name="Google Shape;58;p16"/>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7072719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lank" type="obj">
  <p:cSld name="1_Blank">
    <p:spTree>
      <p:nvGrpSpPr>
        <p:cNvPr id="1" name="Shape 11"/>
        <p:cNvGrpSpPr/>
        <p:nvPr/>
      </p:nvGrpSpPr>
      <p:grpSpPr>
        <a:xfrm>
          <a:off x="0" y="0"/>
          <a:ext cx="0" cy="0"/>
          <a:chOff x="0" y="0"/>
          <a:chExt cx="0" cy="0"/>
        </a:xfrm>
      </p:grpSpPr>
      <p:sp>
        <p:nvSpPr>
          <p:cNvPr id="12" name="Google Shape;12;p14"/>
          <p:cNvSpPr txBox="1">
            <a:spLocks noGrp="1"/>
          </p:cNvSpPr>
          <p:nvPr>
            <p:ph type="ftr" idx="11"/>
          </p:nvPr>
        </p:nvSpPr>
        <p:spPr>
          <a:xfrm>
            <a:off x="3108960" y="6377940"/>
            <a:ext cx="2926080" cy="153888"/>
          </a:xfrm>
          <a:prstGeom prst="rect">
            <a:avLst/>
          </a:prstGeom>
          <a:noFill/>
          <a:ln>
            <a:noFill/>
          </a:ln>
        </p:spPr>
        <p:txBody>
          <a:bodyPr spcFirstLastPara="1" wrap="square" lIns="0" tIns="0" rIns="0" bIns="0" anchor="t" anchorCtr="0">
            <a:spAutoFit/>
          </a:bodyPr>
          <a:lstStyle>
            <a:lvl1pPr lvl="0" algn="ctr">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14"/>
          <p:cNvSpPr txBox="1">
            <a:spLocks noGrp="1"/>
          </p:cNvSpPr>
          <p:nvPr>
            <p:ph type="dt" idx="10"/>
          </p:nvPr>
        </p:nvSpPr>
        <p:spPr>
          <a:xfrm>
            <a:off x="457200" y="6377940"/>
            <a:ext cx="2103120" cy="153888"/>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 name="Google Shape;14;p14"/>
          <p:cNvSpPr txBox="1">
            <a:spLocks noGrp="1"/>
          </p:cNvSpPr>
          <p:nvPr>
            <p:ph type="sldNum" idx="12"/>
          </p:nvPr>
        </p:nvSpPr>
        <p:spPr>
          <a:xfrm>
            <a:off x="6583680" y="6377940"/>
            <a:ext cx="2103120" cy="153888"/>
          </a:xfrm>
          <a:prstGeom prst="rect">
            <a:avLst/>
          </a:prstGeom>
          <a:noFill/>
          <a:ln>
            <a:noFill/>
          </a:ln>
        </p:spPr>
        <p:txBody>
          <a:bodyPr spcFirstLastPara="1" wrap="square" lIns="0" tIns="0" rIns="0" bIns="0" anchor="t" anchorCtr="0">
            <a:spAutoFit/>
          </a:bodyPr>
          <a:lstStyle>
            <a:lvl1pPr lvl="0" indent="0" algn="r">
              <a:spcBef>
                <a:spcPts val="0"/>
              </a:spcBef>
              <a:buNone/>
              <a:defRPr>
                <a:solidFill>
                  <a:srgbClr val="888888"/>
                </a:solidFill>
              </a:defRPr>
            </a:lvl1pPr>
            <a:lvl2pPr lvl="1" indent="0" algn="r">
              <a:spcBef>
                <a:spcPts val="0"/>
              </a:spcBef>
              <a:buNone/>
              <a:defRPr>
                <a:solidFill>
                  <a:srgbClr val="888888"/>
                </a:solidFill>
              </a:defRPr>
            </a:lvl2pPr>
            <a:lvl3pPr lvl="2" indent="0" algn="r">
              <a:spcBef>
                <a:spcPts val="0"/>
              </a:spcBef>
              <a:buNone/>
              <a:defRPr>
                <a:solidFill>
                  <a:srgbClr val="888888"/>
                </a:solidFill>
              </a:defRPr>
            </a:lvl3pPr>
            <a:lvl4pPr lvl="3" indent="0" algn="r">
              <a:spcBef>
                <a:spcPts val="0"/>
              </a:spcBef>
              <a:buNone/>
              <a:defRPr>
                <a:solidFill>
                  <a:srgbClr val="888888"/>
                </a:solidFill>
              </a:defRPr>
            </a:lvl4pPr>
            <a:lvl5pPr lvl="4" indent="0" algn="r">
              <a:spcBef>
                <a:spcPts val="0"/>
              </a:spcBef>
              <a:buNone/>
              <a:defRPr>
                <a:solidFill>
                  <a:srgbClr val="888888"/>
                </a:solidFill>
              </a:defRPr>
            </a:lvl5pPr>
            <a:lvl6pPr lvl="5" indent="0" algn="r">
              <a:spcBef>
                <a:spcPts val="0"/>
              </a:spcBef>
              <a:buNone/>
              <a:defRPr>
                <a:solidFill>
                  <a:srgbClr val="888888"/>
                </a:solidFill>
              </a:defRPr>
            </a:lvl6pPr>
            <a:lvl7pPr lvl="6" indent="0" algn="r">
              <a:spcBef>
                <a:spcPts val="0"/>
              </a:spcBef>
              <a:buNone/>
              <a:defRPr>
                <a:solidFill>
                  <a:srgbClr val="888888"/>
                </a:solidFill>
              </a:defRPr>
            </a:lvl7pPr>
            <a:lvl8pPr lvl="7" indent="0" algn="r">
              <a:spcBef>
                <a:spcPts val="0"/>
              </a:spcBef>
              <a:buNone/>
              <a:defRPr>
                <a:solidFill>
                  <a:srgbClr val="888888"/>
                </a:solidFill>
              </a:defRPr>
            </a:lvl8pPr>
            <a:lvl9pPr lvl="8" indent="0" algn="r">
              <a:spcBef>
                <a:spcPts val="0"/>
              </a:spcBef>
              <a:buNone/>
              <a:defRPr>
                <a:solidFill>
                  <a:srgbClr val="888888"/>
                </a:solidFill>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2098065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Content">
  <p:cSld name="1_Title and Content">
    <p:spTree>
      <p:nvGrpSpPr>
        <p:cNvPr id="1" name="Shape 15"/>
        <p:cNvGrpSpPr/>
        <p:nvPr/>
      </p:nvGrpSpPr>
      <p:grpSpPr>
        <a:xfrm>
          <a:off x="0" y="0"/>
          <a:ext cx="0" cy="0"/>
          <a:chOff x="0" y="0"/>
          <a:chExt cx="0" cy="0"/>
        </a:xfrm>
      </p:grpSpPr>
      <p:sp>
        <p:nvSpPr>
          <p:cNvPr id="16" name="Google Shape;16;p15"/>
          <p:cNvSpPr txBox="1">
            <a:spLocks noGrp="1"/>
          </p:cNvSpPr>
          <p:nvPr>
            <p:ph type="title"/>
          </p:nvPr>
        </p:nvSpPr>
        <p:spPr>
          <a:xfrm>
            <a:off x="2498700" y="77749"/>
            <a:ext cx="6505033" cy="631391"/>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sz="4103" b="1" i="0">
                <a:solidFill>
                  <a:schemeClr val="lt1"/>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15"/>
          <p:cNvSpPr txBox="1">
            <a:spLocks noGrp="1"/>
          </p:cNvSpPr>
          <p:nvPr>
            <p:ph type="body" idx="1"/>
          </p:nvPr>
        </p:nvSpPr>
        <p:spPr>
          <a:xfrm>
            <a:off x="271558" y="2781817"/>
            <a:ext cx="8518236" cy="430887"/>
          </a:xfrm>
          <a:prstGeom prst="rect">
            <a:avLst/>
          </a:prstGeom>
          <a:noFill/>
          <a:ln>
            <a:noFill/>
          </a:ln>
        </p:spPr>
        <p:txBody>
          <a:bodyPr spcFirstLastPara="1" wrap="square" lIns="0" tIns="0" rIns="0" bIns="0" anchor="t" anchorCtr="0">
            <a:spAutoFit/>
          </a:bodyPr>
          <a:lstStyle>
            <a:lvl1pPr marL="403433" lvl="0" indent="-201717" algn="l">
              <a:spcBef>
                <a:spcPts val="0"/>
              </a:spcBef>
              <a:spcAft>
                <a:spcPts val="0"/>
              </a:spcAft>
              <a:buSzPts val="1400"/>
              <a:buNone/>
              <a:defRPr b="0" i="0">
                <a:solidFill>
                  <a:schemeClr val="dk1"/>
                </a:solidFill>
              </a:defRPr>
            </a:lvl1pPr>
            <a:lvl2pPr marL="806867" lvl="1" indent="-201717" algn="l">
              <a:spcBef>
                <a:spcPts val="0"/>
              </a:spcBef>
              <a:spcAft>
                <a:spcPts val="0"/>
              </a:spcAft>
              <a:buSzPts val="1400"/>
              <a:buNone/>
              <a:defRPr/>
            </a:lvl2pPr>
            <a:lvl3pPr marL="1210300" lvl="2" indent="-201717" algn="l">
              <a:spcBef>
                <a:spcPts val="0"/>
              </a:spcBef>
              <a:spcAft>
                <a:spcPts val="0"/>
              </a:spcAft>
              <a:buSzPts val="1400"/>
              <a:buNone/>
              <a:defRPr/>
            </a:lvl3pPr>
            <a:lvl4pPr marL="1613733" lvl="3" indent="-201717" algn="l">
              <a:spcBef>
                <a:spcPts val="0"/>
              </a:spcBef>
              <a:spcAft>
                <a:spcPts val="0"/>
              </a:spcAft>
              <a:buSzPts val="1400"/>
              <a:buNone/>
              <a:defRPr/>
            </a:lvl4pPr>
            <a:lvl5pPr marL="2017166" lvl="4" indent="-201717" algn="l">
              <a:spcBef>
                <a:spcPts val="0"/>
              </a:spcBef>
              <a:spcAft>
                <a:spcPts val="0"/>
              </a:spcAft>
              <a:buSzPts val="1400"/>
              <a:buNone/>
              <a:defRPr/>
            </a:lvl5pPr>
            <a:lvl6pPr marL="2420600" lvl="5" indent="-201717" algn="l">
              <a:spcBef>
                <a:spcPts val="0"/>
              </a:spcBef>
              <a:spcAft>
                <a:spcPts val="0"/>
              </a:spcAft>
              <a:buSzPts val="1400"/>
              <a:buNone/>
              <a:defRPr/>
            </a:lvl6pPr>
            <a:lvl7pPr marL="2824033" lvl="6" indent="-201717" algn="l">
              <a:spcBef>
                <a:spcPts val="0"/>
              </a:spcBef>
              <a:spcAft>
                <a:spcPts val="0"/>
              </a:spcAft>
              <a:buSzPts val="1400"/>
              <a:buNone/>
              <a:defRPr/>
            </a:lvl7pPr>
            <a:lvl8pPr marL="3227466" lvl="7" indent="-201717" algn="l">
              <a:spcBef>
                <a:spcPts val="0"/>
              </a:spcBef>
              <a:spcAft>
                <a:spcPts val="0"/>
              </a:spcAft>
              <a:buSzPts val="1400"/>
              <a:buNone/>
              <a:defRPr/>
            </a:lvl8pPr>
            <a:lvl9pPr marL="3630900" lvl="8" indent="-201717" algn="l">
              <a:spcBef>
                <a:spcPts val="0"/>
              </a:spcBef>
              <a:spcAft>
                <a:spcPts val="0"/>
              </a:spcAft>
              <a:buSzPts val="1400"/>
              <a:buNone/>
              <a:defRPr/>
            </a:lvl9pPr>
          </a:lstStyle>
          <a:p>
            <a:endParaRPr/>
          </a:p>
        </p:txBody>
      </p:sp>
      <p:sp>
        <p:nvSpPr>
          <p:cNvPr id="18" name="Google Shape;18;p15"/>
          <p:cNvSpPr txBox="1">
            <a:spLocks noGrp="1"/>
          </p:cNvSpPr>
          <p:nvPr>
            <p:ph type="ftr" idx="11"/>
          </p:nvPr>
        </p:nvSpPr>
        <p:spPr>
          <a:xfrm>
            <a:off x="3108960" y="6377940"/>
            <a:ext cx="2926080" cy="153888"/>
          </a:xfrm>
          <a:prstGeom prst="rect">
            <a:avLst/>
          </a:prstGeom>
          <a:noFill/>
          <a:ln>
            <a:noFill/>
          </a:ln>
        </p:spPr>
        <p:txBody>
          <a:bodyPr spcFirstLastPara="1" wrap="square" lIns="0" tIns="0" rIns="0" bIns="0" anchor="t" anchorCtr="0">
            <a:spAutoFit/>
          </a:bodyPr>
          <a:lstStyle>
            <a:lvl1pPr lvl="0" algn="ctr">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15"/>
          <p:cNvSpPr txBox="1">
            <a:spLocks noGrp="1"/>
          </p:cNvSpPr>
          <p:nvPr>
            <p:ph type="dt" idx="10"/>
          </p:nvPr>
        </p:nvSpPr>
        <p:spPr>
          <a:xfrm>
            <a:off x="457200" y="6377940"/>
            <a:ext cx="2103120" cy="153888"/>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 name="Google Shape;20;p15"/>
          <p:cNvSpPr txBox="1">
            <a:spLocks noGrp="1"/>
          </p:cNvSpPr>
          <p:nvPr>
            <p:ph type="sldNum" idx="12"/>
          </p:nvPr>
        </p:nvSpPr>
        <p:spPr>
          <a:xfrm>
            <a:off x="6583680" y="6377940"/>
            <a:ext cx="2103120" cy="153888"/>
          </a:xfrm>
          <a:prstGeom prst="rect">
            <a:avLst/>
          </a:prstGeom>
          <a:noFill/>
          <a:ln>
            <a:noFill/>
          </a:ln>
        </p:spPr>
        <p:txBody>
          <a:bodyPr spcFirstLastPara="1" wrap="square" lIns="0" tIns="0" rIns="0" bIns="0" anchor="t" anchorCtr="0">
            <a:spAutoFit/>
          </a:bodyPr>
          <a:lstStyle>
            <a:lvl1pPr lvl="0" indent="0" algn="r">
              <a:spcBef>
                <a:spcPts val="0"/>
              </a:spcBef>
              <a:buNone/>
              <a:defRPr>
                <a:solidFill>
                  <a:srgbClr val="888888"/>
                </a:solidFill>
              </a:defRPr>
            </a:lvl1pPr>
            <a:lvl2pPr lvl="1" indent="0" algn="r">
              <a:spcBef>
                <a:spcPts val="0"/>
              </a:spcBef>
              <a:buNone/>
              <a:defRPr>
                <a:solidFill>
                  <a:srgbClr val="888888"/>
                </a:solidFill>
              </a:defRPr>
            </a:lvl2pPr>
            <a:lvl3pPr lvl="2" indent="0" algn="r">
              <a:spcBef>
                <a:spcPts val="0"/>
              </a:spcBef>
              <a:buNone/>
              <a:defRPr>
                <a:solidFill>
                  <a:srgbClr val="888888"/>
                </a:solidFill>
              </a:defRPr>
            </a:lvl3pPr>
            <a:lvl4pPr lvl="3" indent="0" algn="r">
              <a:spcBef>
                <a:spcPts val="0"/>
              </a:spcBef>
              <a:buNone/>
              <a:defRPr>
                <a:solidFill>
                  <a:srgbClr val="888888"/>
                </a:solidFill>
              </a:defRPr>
            </a:lvl4pPr>
            <a:lvl5pPr lvl="4" indent="0" algn="r">
              <a:spcBef>
                <a:spcPts val="0"/>
              </a:spcBef>
              <a:buNone/>
              <a:defRPr>
                <a:solidFill>
                  <a:srgbClr val="888888"/>
                </a:solidFill>
              </a:defRPr>
            </a:lvl5pPr>
            <a:lvl6pPr lvl="5" indent="0" algn="r">
              <a:spcBef>
                <a:spcPts val="0"/>
              </a:spcBef>
              <a:buNone/>
              <a:defRPr>
                <a:solidFill>
                  <a:srgbClr val="888888"/>
                </a:solidFill>
              </a:defRPr>
            </a:lvl6pPr>
            <a:lvl7pPr lvl="6" indent="0" algn="r">
              <a:spcBef>
                <a:spcPts val="0"/>
              </a:spcBef>
              <a:buNone/>
              <a:defRPr>
                <a:solidFill>
                  <a:srgbClr val="888888"/>
                </a:solidFill>
              </a:defRPr>
            </a:lvl7pPr>
            <a:lvl8pPr lvl="7" indent="0" algn="r">
              <a:spcBef>
                <a:spcPts val="0"/>
              </a:spcBef>
              <a:buNone/>
              <a:defRPr>
                <a:solidFill>
                  <a:srgbClr val="888888"/>
                </a:solidFill>
              </a:defRPr>
            </a:lvl8pPr>
            <a:lvl9pPr lvl="8" indent="0" algn="r">
              <a:spcBef>
                <a:spcPts val="0"/>
              </a:spcBef>
              <a:buNone/>
              <a:defRPr>
                <a:solidFill>
                  <a:srgbClr val="888888"/>
                </a:solidFill>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4784703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Header 1"/>
          <p:cNvSpPr>
            <a:spLocks noGrp="1"/>
          </p:cNvSpPr>
          <p:nvPr>
            <p:ph type="title"/>
          </p:nvPr>
        </p:nvSpPr>
        <p:spPr/>
        <p:txBody>
          <a:bodyPr/>
          <a:lstStyle/>
          <a:p>
            <a:r>
              <a:rPr lang="en-US"/>
              <a:t>Title</a:t>
            </a:r>
          </a:p>
        </p:txBody>
      </p:sp>
      <p:sp>
        <p:nvSpPr>
          <p:cNvPr id="3" name="Text 2"/>
          <p:cNvSpPr>
            <a:spLocks noGrp="1"/>
          </p:cNvSpPr>
          <p:nvPr>
            <p:ph type="body" idx="1"/>
          </p:nvPr>
        </p:nvSpPr>
        <p:spPr>
          <a:xfrm>
            <a:off x="444313" y="1676920"/>
            <a:ext cx="7997638" cy="1384995"/>
          </a:xfrm>
        </p:spPr>
        <p:txBody>
          <a:bodyPr/>
          <a:lstStyle/>
          <a:p>
            <a:pPr lvl="0"/>
            <a:r>
              <a:rPr lang="en-US"/>
              <a:t>Text</a:t>
            </a:r>
          </a:p>
          <a:p>
            <a:pPr lvl="1"/>
            <a:r>
              <a:rPr lang="en-US"/>
              <a:t>Second level</a:t>
            </a:r>
          </a:p>
          <a:p>
            <a:pPr lvl="2"/>
            <a:r>
              <a:rPr lang="en-US"/>
              <a:t>Third level</a:t>
            </a:r>
          </a:p>
          <a:p>
            <a:pPr lvl="3"/>
            <a:r>
              <a:rPr lang="en-US"/>
              <a:t>Fourth level</a:t>
            </a:r>
          </a:p>
          <a:p>
            <a:pPr lvl="4"/>
            <a:r>
              <a:rPr lang="en-US"/>
              <a:t>Fifth level</a:t>
            </a:r>
          </a:p>
        </p:txBody>
      </p:sp>
      <p:sp>
        <p:nvSpPr>
          <p:cNvPr id="4" name="Date 3"/>
          <p:cNvSpPr>
            <a:spLocks noGrp="1"/>
          </p:cNvSpPr>
          <p:nvPr>
            <p:ph type="dt" sz="half" idx="10"/>
          </p:nvPr>
        </p:nvSpPr>
        <p:spPr/>
        <p:txBody>
          <a:bodyPr/>
          <a:lstStyle/>
          <a:p>
            <a:fld id="{C16525B2-4347-4F72-BAF7-76B19438D329}" type="datetimeFigureOut">
              <a:rPr lang="en-US" smtClean="0"/>
              <a:t>5/17/2023</a:t>
            </a:fld>
            <a:endParaRPr lang="en-US"/>
          </a:p>
        </p:txBody>
      </p:sp>
      <p:sp>
        <p:nvSpPr>
          <p:cNvPr id="5" name="Footer 4"/>
          <p:cNvSpPr>
            <a:spLocks noGrp="1"/>
          </p:cNvSpPr>
          <p:nvPr>
            <p:ph type="ftr" sz="quarter" idx="11"/>
          </p:nvPr>
        </p:nvSpPr>
        <p:spPr/>
        <p:txBody>
          <a:bodyPr/>
          <a:lstStyle/>
          <a:p>
            <a:endParaRPr lang="en-US"/>
          </a:p>
        </p:txBody>
      </p:sp>
      <p:sp>
        <p:nvSpPr>
          <p:cNvPr id="6" name="Slide number 5"/>
          <p:cNvSpPr>
            <a:spLocks noGrp="1"/>
          </p:cNvSpPr>
          <p:nvPr>
            <p:ph type="sldNum" sz="quarter" idx="12"/>
          </p:nvPr>
        </p:nvSpPr>
        <p:spPr/>
        <p:txBody>
          <a:bodyPr/>
          <a:lstStyle/>
          <a:p>
            <a:fld id="{80F073CC-40D5-4B23-8DF0-9BD0A0C12F2C}" type="slidenum">
              <a:rPr lang="en-US" smtClean="0"/>
              <a:t>‹#›</a:t>
            </a:fld>
            <a:endParaRPr lang="en-US"/>
          </a:p>
        </p:txBody>
      </p:sp>
    </p:spTree>
    <p:extLst>
      <p:ext uri="{BB962C8B-B14F-4D97-AF65-F5344CB8AC3E}">
        <p14:creationId xmlns:p14="http://schemas.microsoft.com/office/powerpoint/2010/main" val="1776521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DBCF5D-24F3-5788-AD5F-DD4CFBD11C3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AE64906-8307-4D89-5892-C54E272C236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1F7A9CF-4D8B-F084-D3D7-378560872452}"/>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16D1A005-61DF-3807-C794-AAC3E828026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FA38C4-55AB-EDDE-46DD-D633F8F0E56D}"/>
              </a:ext>
            </a:extLst>
          </p:cNvPr>
          <p:cNvSpPr>
            <a:spLocks noGrp="1"/>
          </p:cNvSpPr>
          <p:nvPr>
            <p:ph type="sldNum" sz="quarter" idx="12"/>
          </p:nvPr>
        </p:nvSpPr>
        <p:spPr/>
        <p:txBody>
          <a:bodyPr/>
          <a:lstStyle/>
          <a:p>
            <a:fld id="{00000000-1234-1234-1234-123412341234}" type="slidenum">
              <a:rPr lang="en-US" smtClean="0"/>
              <a:pPr/>
              <a:t>‹#›</a:t>
            </a:fld>
            <a:endParaRPr lang="en-US"/>
          </a:p>
        </p:txBody>
      </p:sp>
    </p:spTree>
    <p:extLst>
      <p:ext uri="{BB962C8B-B14F-4D97-AF65-F5344CB8AC3E}">
        <p14:creationId xmlns:p14="http://schemas.microsoft.com/office/powerpoint/2010/main" val="41068728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EACB0B-3E6D-E191-4353-230CA9779AD1}"/>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820D3D41-6D7A-645C-BE44-0146128AA8E0}"/>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A31BF2C-4F99-A13D-5436-D1B9BB533A01}"/>
              </a:ext>
            </a:extLst>
          </p:cNvPr>
          <p:cNvSpPr>
            <a:spLocks noGrp="1"/>
          </p:cNvSpPr>
          <p:nvPr>
            <p:ph type="dt" sz="half" idx="10"/>
          </p:nvPr>
        </p:nvSpPr>
        <p:spPr/>
        <p:txBody>
          <a:bodyPr/>
          <a:lstStyle/>
          <a:p>
            <a:fld id="{1D8BD707-D9CF-40AE-B4C6-C98DA3205C09}" type="datetimeFigureOut">
              <a:rPr lang="en-US" smtClean="0"/>
              <a:t>5/17/2023</a:t>
            </a:fld>
            <a:endParaRPr lang="en-US"/>
          </a:p>
        </p:txBody>
      </p:sp>
      <p:sp>
        <p:nvSpPr>
          <p:cNvPr id="5" name="Footer Placeholder 4">
            <a:extLst>
              <a:ext uri="{FF2B5EF4-FFF2-40B4-BE49-F238E27FC236}">
                <a16:creationId xmlns:a16="http://schemas.microsoft.com/office/drawing/2014/main" id="{98DD6505-1FB0-C0FF-46FB-4BBB17C6FD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7795935-BC54-7FE1-D821-FBA2136AA69B}"/>
              </a:ext>
            </a:extLst>
          </p:cNvPr>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17554262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F26A71-078A-E1D8-8C43-5E8D4B9DAC3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9D61C87-9DEA-F3EC-8E20-7A90AC8021CD}"/>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CBDC0DB-A246-7038-57C1-EB989B25041D}"/>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F2F0C67-779C-B99B-9E84-7155D30AC718}"/>
              </a:ext>
            </a:extLst>
          </p:cNvPr>
          <p:cNvSpPr>
            <a:spLocks noGrp="1"/>
          </p:cNvSpPr>
          <p:nvPr>
            <p:ph type="dt" sz="half" idx="10"/>
          </p:nvPr>
        </p:nvSpPr>
        <p:spPr/>
        <p:txBody>
          <a:bodyPr/>
          <a:lstStyle/>
          <a:p>
            <a:fld id="{1D8BD707-D9CF-40AE-B4C6-C98DA3205C09}" type="datetimeFigureOut">
              <a:rPr lang="en-US" smtClean="0"/>
              <a:t>5/17/2023</a:t>
            </a:fld>
            <a:endParaRPr lang="en-US"/>
          </a:p>
        </p:txBody>
      </p:sp>
      <p:sp>
        <p:nvSpPr>
          <p:cNvPr id="6" name="Footer Placeholder 5">
            <a:extLst>
              <a:ext uri="{FF2B5EF4-FFF2-40B4-BE49-F238E27FC236}">
                <a16:creationId xmlns:a16="http://schemas.microsoft.com/office/drawing/2014/main" id="{7A2FEEBA-5C75-2FA4-8D16-963CB37D612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9553F7F-4BEB-7FA0-A298-9AAE3A35095D}"/>
              </a:ext>
            </a:extLst>
          </p:cNvPr>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38544666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8241FB-175F-9EC7-5503-B04D2DDB7A26}"/>
              </a:ext>
            </a:extLst>
          </p:cNvPr>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AE9D495-3C0D-3A35-CCB7-194120D6C0BA}"/>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91B27360-4E54-F141-7B11-C771D5BBE4CE}"/>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155A823-218A-411F-8B56-6C11FCE091BF}"/>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444214D5-1B8C-ADC7-683D-0821EB154CDE}"/>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01193DC-EE23-3D4A-20FE-1E93EDBAAF91}"/>
              </a:ext>
            </a:extLst>
          </p:cNvPr>
          <p:cNvSpPr>
            <a:spLocks noGrp="1"/>
          </p:cNvSpPr>
          <p:nvPr>
            <p:ph type="dt" sz="half" idx="10"/>
          </p:nvPr>
        </p:nvSpPr>
        <p:spPr/>
        <p:txBody>
          <a:bodyPr/>
          <a:lstStyle/>
          <a:p>
            <a:fld id="{1D8BD707-D9CF-40AE-B4C6-C98DA3205C09}" type="datetimeFigureOut">
              <a:rPr lang="en-US" smtClean="0"/>
              <a:t>5/17/2023</a:t>
            </a:fld>
            <a:endParaRPr lang="en-US"/>
          </a:p>
        </p:txBody>
      </p:sp>
      <p:sp>
        <p:nvSpPr>
          <p:cNvPr id="8" name="Footer Placeholder 7">
            <a:extLst>
              <a:ext uri="{FF2B5EF4-FFF2-40B4-BE49-F238E27FC236}">
                <a16:creationId xmlns:a16="http://schemas.microsoft.com/office/drawing/2014/main" id="{D2CA1672-750F-989D-DBAF-91BEE5598EF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A6A7AE3-B041-656B-3CBF-542E87F0CA9B}"/>
              </a:ext>
            </a:extLst>
          </p:cNvPr>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13958272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A90EDB-303D-1F23-464B-93FF2034464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C4990EE-001F-182C-939B-4205C2BB8428}"/>
              </a:ext>
            </a:extLst>
          </p:cNvPr>
          <p:cNvSpPr>
            <a:spLocks noGrp="1"/>
          </p:cNvSpPr>
          <p:nvPr>
            <p:ph type="dt" sz="half" idx="10"/>
          </p:nvPr>
        </p:nvSpPr>
        <p:spPr/>
        <p:txBody>
          <a:bodyPr/>
          <a:lstStyle/>
          <a:p>
            <a:fld id="{1D8BD707-D9CF-40AE-B4C6-C98DA3205C09}" type="datetimeFigureOut">
              <a:rPr lang="en-US" smtClean="0"/>
              <a:t>5/17/2023</a:t>
            </a:fld>
            <a:endParaRPr lang="en-US"/>
          </a:p>
        </p:txBody>
      </p:sp>
      <p:sp>
        <p:nvSpPr>
          <p:cNvPr id="4" name="Footer Placeholder 3">
            <a:extLst>
              <a:ext uri="{FF2B5EF4-FFF2-40B4-BE49-F238E27FC236}">
                <a16:creationId xmlns:a16="http://schemas.microsoft.com/office/drawing/2014/main" id="{EAE73292-FB62-24C0-7D6F-3C9F96BD227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EA6A5EA-5332-DB67-E15C-E491C0F86F0A}"/>
              </a:ext>
            </a:extLst>
          </p:cNvPr>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8034865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2F50108-8EFC-9D49-5BB1-98C7C79B38E3}"/>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A68CD852-B407-77DB-D415-2F6B6C8FEB9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0956882-2549-6402-CA19-C1A8B2718BFE}"/>
              </a:ext>
            </a:extLst>
          </p:cNvPr>
          <p:cNvSpPr>
            <a:spLocks noGrp="1"/>
          </p:cNvSpPr>
          <p:nvPr>
            <p:ph type="sldNum" sz="quarter" idx="12"/>
          </p:nvPr>
        </p:nvSpPr>
        <p:spPr/>
        <p:txBody>
          <a:bodyPr/>
          <a:lstStyle/>
          <a:p>
            <a:fld id="{00000000-1234-1234-1234-123412341234}" type="slidenum">
              <a:rPr lang="en-US" smtClean="0"/>
              <a:pPr/>
              <a:t>‹#›</a:t>
            </a:fld>
            <a:endParaRPr lang="en-US"/>
          </a:p>
        </p:txBody>
      </p:sp>
    </p:spTree>
    <p:extLst>
      <p:ext uri="{BB962C8B-B14F-4D97-AF65-F5344CB8AC3E}">
        <p14:creationId xmlns:p14="http://schemas.microsoft.com/office/powerpoint/2010/main" val="19934956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F93654-DE26-0DB8-9F8A-7E449B84A533}"/>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2FEC6B9C-CC80-9878-BDA0-79FE28B08970}"/>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A261EEF-1E67-736E-F505-40B8930F2434}"/>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B49ABF2C-7462-0030-7316-7881CF9D319B}"/>
              </a:ext>
            </a:extLst>
          </p:cNvPr>
          <p:cNvSpPr>
            <a:spLocks noGrp="1"/>
          </p:cNvSpPr>
          <p:nvPr>
            <p:ph type="dt" sz="half" idx="10"/>
          </p:nvPr>
        </p:nvSpPr>
        <p:spPr/>
        <p:txBody>
          <a:bodyPr/>
          <a:lstStyle/>
          <a:p>
            <a:fld id="{1D8BD707-D9CF-40AE-B4C6-C98DA3205C09}" type="datetimeFigureOut">
              <a:rPr lang="en-US" smtClean="0"/>
              <a:t>5/17/2023</a:t>
            </a:fld>
            <a:endParaRPr lang="en-US"/>
          </a:p>
        </p:txBody>
      </p:sp>
      <p:sp>
        <p:nvSpPr>
          <p:cNvPr id="6" name="Footer Placeholder 5">
            <a:extLst>
              <a:ext uri="{FF2B5EF4-FFF2-40B4-BE49-F238E27FC236}">
                <a16:creationId xmlns:a16="http://schemas.microsoft.com/office/drawing/2014/main" id="{FD7498F2-BED2-897B-9D72-AB84D50CF2E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39B0E8B-96F8-D20C-F94C-1D0C5F9666A4}"/>
              </a:ext>
            </a:extLst>
          </p:cNvPr>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22040843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05D8AC-548B-D65D-0138-8AA21C166AE5}"/>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4642365E-82BB-36C9-05C8-B656A3CDCB23}"/>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8BEEE8F0-5387-462D-424D-EAF67D6D2961}"/>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70C676D7-B0E2-B05A-53D4-60C40691DEFE}"/>
              </a:ext>
            </a:extLst>
          </p:cNvPr>
          <p:cNvSpPr>
            <a:spLocks noGrp="1"/>
          </p:cNvSpPr>
          <p:nvPr>
            <p:ph type="dt" sz="half" idx="10"/>
          </p:nvPr>
        </p:nvSpPr>
        <p:spPr/>
        <p:txBody>
          <a:bodyPr/>
          <a:lstStyle/>
          <a:p>
            <a:fld id="{1D8BD707-D9CF-40AE-B4C6-C98DA3205C09}" type="datetimeFigureOut">
              <a:rPr lang="en-US" smtClean="0"/>
              <a:t>5/17/2023</a:t>
            </a:fld>
            <a:endParaRPr lang="en-US"/>
          </a:p>
        </p:txBody>
      </p:sp>
      <p:sp>
        <p:nvSpPr>
          <p:cNvPr id="6" name="Footer Placeholder 5">
            <a:extLst>
              <a:ext uri="{FF2B5EF4-FFF2-40B4-BE49-F238E27FC236}">
                <a16:creationId xmlns:a16="http://schemas.microsoft.com/office/drawing/2014/main" id="{990F4793-64BD-BAE8-E461-A3C646370B4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199AE31-E6D6-54C9-84BF-15306703F473}"/>
              </a:ext>
            </a:extLst>
          </p:cNvPr>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38948659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13F398E-054E-13A9-BD33-DAAF2C7D383A}"/>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758057F-7A6C-2555-46FD-0E268504D356}"/>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D4B59E9-2C94-C39E-A4AC-249FA886B43D}"/>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1D8BD707-D9CF-40AE-B4C6-C98DA3205C09}" type="datetimeFigureOut">
              <a:rPr lang="en-US" smtClean="0"/>
              <a:t>5/17/2023</a:t>
            </a:fld>
            <a:endParaRPr lang="en-US"/>
          </a:p>
        </p:txBody>
      </p:sp>
      <p:sp>
        <p:nvSpPr>
          <p:cNvPr id="5" name="Footer Placeholder 4">
            <a:extLst>
              <a:ext uri="{FF2B5EF4-FFF2-40B4-BE49-F238E27FC236}">
                <a16:creationId xmlns:a16="http://schemas.microsoft.com/office/drawing/2014/main" id="{8F4972EE-9F68-5BD3-97F7-E877EC2CEF56}"/>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D342C79-26C1-7F66-500B-BED3B37DA35E}"/>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F15528-21DE-4FAA-801E-634DDDAF4B2B}" type="slidenum">
              <a:rPr lang="en-US" smtClean="0"/>
              <a:t>‹#›</a:t>
            </a:fld>
            <a:endParaRPr lang="en-US"/>
          </a:p>
        </p:txBody>
      </p:sp>
    </p:spTree>
    <p:extLst>
      <p:ext uri="{BB962C8B-B14F-4D97-AF65-F5344CB8AC3E}">
        <p14:creationId xmlns:p14="http://schemas.microsoft.com/office/powerpoint/2010/main" val="3998969599"/>
      </p:ext>
    </p:extLst>
  </p:cSld>
  <p:clrMap bg1="lt1" tx1="dk1" bg2="lt2" tx2="dk2" accent1="accent1" accent2="accent2" accent3="accent3" accent4="accent4" accent5="accent5" accent6="accent6" hlink="hlink" folHlink="folHlink"/>
  <p:sldLayoutIdLst>
    <p:sldLayoutId id="2147483882" r:id="rId1"/>
    <p:sldLayoutId id="2147483883" r:id="rId2"/>
    <p:sldLayoutId id="2147483884" r:id="rId3"/>
    <p:sldLayoutId id="2147483885" r:id="rId4"/>
    <p:sldLayoutId id="2147483886" r:id="rId5"/>
    <p:sldLayoutId id="2147483887" r:id="rId6"/>
    <p:sldLayoutId id="2147483888" r:id="rId7"/>
    <p:sldLayoutId id="2147483889" r:id="rId8"/>
    <p:sldLayoutId id="2147483890" r:id="rId9"/>
    <p:sldLayoutId id="2147483891" r:id="rId10"/>
    <p:sldLayoutId id="2147483892" r:id="rId11"/>
    <p:sldLayoutId id="2147483893" r:id="rId12"/>
    <p:sldLayoutId id="2147483894" r:id="rId13"/>
    <p:sldLayoutId id="2147483895" r:id="rId14"/>
    <p:sldLayoutId id="2147483897" r:id="rId15"/>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1.xml"/><Relationship Id="rId1" Type="http://schemas.openxmlformats.org/officeDocument/2006/relationships/slideLayout" Target="../slideLayouts/slideLayout1.xml"/><Relationship Id="rId5" Type="http://schemas.openxmlformats.org/officeDocument/2006/relationships/image" Target="../media/image17.png"/><Relationship Id="rId4" Type="http://schemas.openxmlformats.org/officeDocument/2006/relationships/image" Target="../media/image16.png"/></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2.xml"/><Relationship Id="rId1" Type="http://schemas.openxmlformats.org/officeDocument/2006/relationships/slideLayout" Target="../slideLayouts/slideLayout1.xml"/><Relationship Id="rId5" Type="http://schemas.openxmlformats.org/officeDocument/2006/relationships/image" Target="../media/image20.png"/><Relationship Id="rId4" Type="http://schemas.openxmlformats.org/officeDocument/2006/relationships/image" Target="../media/image19.png"/></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3.xml"/><Relationship Id="rId1" Type="http://schemas.openxmlformats.org/officeDocument/2006/relationships/slideLayout" Target="../slideLayouts/slideLayout1.xml"/><Relationship Id="rId5" Type="http://schemas.openxmlformats.org/officeDocument/2006/relationships/image" Target="../media/image23.png"/><Relationship Id="rId4" Type="http://schemas.openxmlformats.org/officeDocument/2006/relationships/image" Target="../media/image22.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5.xml"/><Relationship Id="rId1" Type="http://schemas.openxmlformats.org/officeDocument/2006/relationships/slideLayout" Target="../slideLayouts/slideLayout1.xml"/><Relationship Id="rId5" Type="http://schemas.openxmlformats.org/officeDocument/2006/relationships/image" Target="../media/image26.png"/><Relationship Id="rId4" Type="http://schemas.openxmlformats.org/officeDocument/2006/relationships/image" Target="../media/image25.png"/></Relationships>
</file>

<file path=ppt/slides/_rels/slide2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29.png"/><Relationship Id="rId4" Type="http://schemas.openxmlformats.org/officeDocument/2006/relationships/image" Target="../media/image28.jpeg"/></Relationships>
</file>

<file path=ppt/slides/_rels/slide27.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8.xml"/><Relationship Id="rId1" Type="http://schemas.openxmlformats.org/officeDocument/2006/relationships/slideLayout" Target="../slideLayouts/slideLayout14.xml"/><Relationship Id="rId4" Type="http://schemas.openxmlformats.org/officeDocument/2006/relationships/image" Target="../media/image32.jpeg"/></Relationships>
</file>

<file path=ppt/slides/_rels/slide2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9.xml"/><Relationship Id="rId1" Type="http://schemas.openxmlformats.org/officeDocument/2006/relationships/slideLayout" Target="../slideLayouts/slideLayout13.xml"/><Relationship Id="rId4" Type="http://schemas.openxmlformats.org/officeDocument/2006/relationships/image" Target="../media/image34.jpe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7.png"/><Relationship Id="rId7" Type="http://schemas.openxmlformats.org/officeDocument/2006/relationships/image" Target="../media/image41.jpeg"/><Relationship Id="rId2" Type="http://schemas.openxmlformats.org/officeDocument/2006/relationships/notesSlide" Target="../notesSlides/notesSlide30.xml"/><Relationship Id="rId1" Type="http://schemas.openxmlformats.org/officeDocument/2006/relationships/slideLayout" Target="../slideLayouts/slideLayout13.xml"/><Relationship Id="rId6" Type="http://schemas.openxmlformats.org/officeDocument/2006/relationships/image" Target="../media/image40.jpeg"/><Relationship Id="rId5" Type="http://schemas.openxmlformats.org/officeDocument/2006/relationships/image" Target="../media/image39.jpeg"/><Relationship Id="rId4" Type="http://schemas.openxmlformats.org/officeDocument/2006/relationships/image" Target="../media/image38.jpeg"/></Relationships>
</file>

<file path=ppt/slides/_rels/slide3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3" Type="http://schemas.openxmlformats.org/officeDocument/2006/relationships/image" Target="../media/image44.gif"/><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34.xml"/><Relationship Id="rId1" Type="http://schemas.openxmlformats.org/officeDocument/2006/relationships/slideLayout" Target="../slideLayouts/slideLayout13.xml"/><Relationship Id="rId5" Type="http://schemas.openxmlformats.org/officeDocument/2006/relationships/image" Target="../media/image47.jpeg"/><Relationship Id="rId4" Type="http://schemas.openxmlformats.org/officeDocument/2006/relationships/image" Target="../media/image46.jpeg"/></Relationships>
</file>

<file path=ppt/slides/_rels/slide37.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35.xml"/><Relationship Id="rId1" Type="http://schemas.openxmlformats.org/officeDocument/2006/relationships/slideLayout" Target="../slideLayouts/slideLayout13.xml"/><Relationship Id="rId4" Type="http://schemas.openxmlformats.org/officeDocument/2006/relationships/image" Target="../media/image49.png"/></Relationships>
</file>

<file path=ppt/slides/_rels/slide38.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5.xml"/></Relationships>
</file>

<file path=ppt/slides/_rels/slide39.xml.rels><?xml version="1.0" encoding="UTF-8" standalone="yes"?>
<Relationships xmlns="http://schemas.openxmlformats.org/package/2006/relationships"><Relationship Id="rId2" Type="http://schemas.openxmlformats.org/officeDocument/2006/relationships/image" Target="../media/image51.jpg"/><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0.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5.xml"/></Relationships>
</file>

<file path=ppt/slides/_rels/slide41.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15.xml"/></Relationships>
</file>

<file path=ppt/slides/_rels/slide4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54.png"/><Relationship Id="rId7" Type="http://schemas.openxmlformats.org/officeDocument/2006/relationships/hyperlink" Target="https://www.youtube.com/watch?v=Viucb718Gx4" TargetMode="External"/><Relationship Id="rId2" Type="http://schemas.openxmlformats.org/officeDocument/2006/relationships/notesSlide" Target="../notesSlides/notesSlide36.xml"/><Relationship Id="rId1" Type="http://schemas.openxmlformats.org/officeDocument/2006/relationships/slideLayout" Target="../slideLayouts/slideLayout1.xml"/><Relationship Id="rId6" Type="http://schemas.openxmlformats.org/officeDocument/2006/relationships/hyperlink" Target="https://www.youtube.com/watch?v=Bry3ieUc290" TargetMode="External"/><Relationship Id="rId5" Type="http://schemas.openxmlformats.org/officeDocument/2006/relationships/hyperlink" Target="https://www.youtube.com/watch?v=H9BZqOZlxus" TargetMode="External"/><Relationship Id="rId4" Type="http://schemas.openxmlformats.org/officeDocument/2006/relationships/hyperlink" Target="https://www.youtube.com/watch?v=tPSQ_hqP8kM" TargetMode="External"/></Relationships>
</file>

<file path=ppt/slides/_rels/slide43.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3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4.xml.rels><?xml version="1.0" encoding="UTF-8" standalone="yes"?>
<Relationships xmlns="http://schemas.openxmlformats.org/package/2006/relationships"><Relationship Id="rId3" Type="http://schemas.openxmlformats.org/officeDocument/2006/relationships/hyperlink" Target="https://www.2gether-international.org/" TargetMode="External"/><Relationship Id="rId2" Type="http://schemas.openxmlformats.org/officeDocument/2006/relationships/notesSlide" Target="../notesSlides/notesSlide38.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hyperlink" Target="https://arizonaatwork.com/" TargetMode="External"/></Relationships>
</file>

<file path=ppt/slides/_rels/slide45.xml.rels><?xml version="1.0" encoding="UTF-8" standalone="yes"?>
<Relationships xmlns="http://schemas.openxmlformats.org/package/2006/relationships"><Relationship Id="rId3" Type="http://schemas.openxmlformats.org/officeDocument/2006/relationships/hyperlink" Target="https://askjan.org/topics/Entrepreneurship.cfm" TargetMode="External"/><Relationship Id="rId2" Type="http://schemas.openxmlformats.org/officeDocument/2006/relationships/notesSlide" Target="../notesSlides/notesSlide39.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hyperlink" Target="https://www.sba.gov/business-guide" TargetMode="External"/></Relationships>
</file>

<file path=ppt/slides/_rels/slide46.xml.rels><?xml version="1.0" encoding="UTF-8" standalone="yes"?>
<Relationships xmlns="http://schemas.openxmlformats.org/package/2006/relationships"><Relationship Id="rId3" Type="http://schemas.openxmlformats.org/officeDocument/2006/relationships/hyperlink" Target="https://phoenixwbc.org/" TargetMode="External"/><Relationship Id="rId2" Type="http://schemas.openxmlformats.org/officeDocument/2006/relationships/notesSlide" Target="../notesSlides/notesSlide40.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hyperlink" Target="https://azsbdc.net/how-we-help/" TargetMode="External"/><Relationship Id="rId4" Type="http://schemas.openxmlformats.org/officeDocument/2006/relationships/hyperlink" Target="https://greaterphoenix.score.org/" TargetMode="External"/></Relationships>
</file>

<file path=ppt/slides/_rels/slide47.xml.rels><?xml version="1.0" encoding="UTF-8" standalone="yes"?>
<Relationships xmlns="http://schemas.openxmlformats.org/package/2006/relationships"><Relationship Id="rId3" Type="http://schemas.openxmlformats.org/officeDocument/2006/relationships/hyperlink" Target="http://www.dreambuilder.org/" TargetMode="External"/><Relationship Id="rId2" Type="http://schemas.openxmlformats.org/officeDocument/2006/relationships/notesSlide" Target="../notesSlides/notesSlide41.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hyperlink" Target="https://www.disabilitysmallbusiness.org/" TargetMode="External"/><Relationship Id="rId4" Type="http://schemas.openxmlformats.org/officeDocument/2006/relationships/hyperlink" Target="https://www.viscardicenter.org/entrepreneurship/" TargetMode="External"/></Relationships>
</file>

<file path=ppt/slides/_rels/slide48.xml.rels><?xml version="1.0" encoding="UTF-8" standalone="yes"?>
<Relationships xmlns="http://schemas.openxmlformats.org/package/2006/relationships"><Relationship Id="rId3" Type="http://schemas.openxmlformats.org/officeDocument/2006/relationships/hyperlink" Target="http://www.dol.gov/agencies/ebsa/secure-your-financial-future" TargetMode="External"/><Relationship Id="rId2" Type="http://schemas.openxmlformats.org/officeDocument/2006/relationships/notesSlide" Target="../notesSlides/notesSlide42.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hyperlink" Target="https://www.viscardicenter.org/entrepreneurship/" TargetMode="External"/></Relationships>
</file>

<file path=ppt/slides/_rels/slide49.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notesSlide" Target="../notesSlides/notesSlide43.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57.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hyperlink" Target="https://www.nationaldisabilityinstitute.org/reports/small-business-ownership-pwd-challenges-and-opportunities/" TargetMode="External"/><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descr="Small Business and Entrepreneurship Options for People With Disabilities">
            <a:extLst>
              <a:ext uri="{FF2B5EF4-FFF2-40B4-BE49-F238E27FC236}">
                <a16:creationId xmlns:a16="http://schemas.microsoft.com/office/drawing/2014/main" id="{580103C9-85ED-9597-42C3-FC86D4E4B079}"/>
              </a:ext>
            </a:extLst>
          </p:cNvPr>
          <p:cNvSpPr>
            <a:spLocks noGrp="1" noChangeArrowheads="1"/>
          </p:cNvSpPr>
          <p:nvPr>
            <p:ph type="ctrTitle"/>
          </p:nvPr>
        </p:nvSpPr>
        <p:spPr>
          <a:xfrm>
            <a:off x="81643" y="610808"/>
            <a:ext cx="8980714" cy="1017816"/>
          </a:xfrm>
        </p:spPr>
        <p:txBody>
          <a:bodyPr>
            <a:normAutofit/>
          </a:bodyPr>
          <a:lstStyle/>
          <a:p>
            <a:pPr algn="ctr" eaLnBrk="1" hangingPunct="1"/>
            <a:r>
              <a:rPr lang="en-US" altLang="en-US" sz="3200" b="1" dirty="0">
                <a:solidFill>
                  <a:srgbClr val="00B0F0"/>
                </a:solidFill>
              </a:rPr>
              <a:t>Small Business and Entrepreneurship Options for People With Disabilities</a:t>
            </a:r>
          </a:p>
        </p:txBody>
      </p:sp>
      <p:sp>
        <p:nvSpPr>
          <p:cNvPr id="6" name="TextBox 5" descr="A three-part webinar series&#10;Part one: Is Entrepreneurship for Me?&#10;">
            <a:extLst>
              <a:ext uri="{FF2B5EF4-FFF2-40B4-BE49-F238E27FC236}">
                <a16:creationId xmlns:a16="http://schemas.microsoft.com/office/drawing/2014/main" id="{7B6614E0-2F31-CA8F-BB02-D7FB7E0D6C82}"/>
              </a:ext>
            </a:extLst>
          </p:cNvPr>
          <p:cNvSpPr txBox="1"/>
          <p:nvPr/>
        </p:nvSpPr>
        <p:spPr>
          <a:xfrm>
            <a:off x="0" y="1833339"/>
            <a:ext cx="8980713" cy="843629"/>
          </a:xfrm>
          <a:prstGeom prst="rect">
            <a:avLst/>
          </a:prstGeom>
          <a:noFill/>
        </p:spPr>
        <p:txBody>
          <a:bodyPr wrap="square">
            <a:spAutoFit/>
          </a:bodyPr>
          <a:lstStyle/>
          <a:p>
            <a:pPr algn="ctr" eaLnBrk="1" hangingPunct="1">
              <a:lnSpc>
                <a:spcPts val="1880"/>
              </a:lnSpc>
              <a:buFontTx/>
              <a:buNone/>
            </a:pPr>
            <a:r>
              <a:rPr lang="en-US" altLang="en-US" sz="2400" b="1" dirty="0"/>
              <a:t>A </a:t>
            </a:r>
            <a:r>
              <a:rPr lang="en-US" altLang="en-US" sz="2400" b="1" dirty="0">
                <a:solidFill>
                  <a:schemeClr val="tx1"/>
                </a:solidFill>
              </a:rPr>
              <a:t>three-part webinar series</a:t>
            </a:r>
          </a:p>
          <a:p>
            <a:pPr algn="ctr" eaLnBrk="1" hangingPunct="1">
              <a:lnSpc>
                <a:spcPts val="1880"/>
              </a:lnSpc>
              <a:buFontTx/>
              <a:buNone/>
            </a:pPr>
            <a:r>
              <a:rPr lang="en-US" altLang="en-US" sz="2400" b="1" dirty="0">
                <a:solidFill>
                  <a:schemeClr val="tx1"/>
                </a:solidFill>
              </a:rPr>
              <a:t> </a:t>
            </a:r>
          </a:p>
          <a:p>
            <a:pPr algn="ctr">
              <a:lnSpc>
                <a:spcPts val="1880"/>
              </a:lnSpc>
            </a:pPr>
            <a:r>
              <a:rPr lang="en-US" altLang="en-US" sz="2400" b="1" dirty="0"/>
              <a:t>P</a:t>
            </a:r>
            <a:r>
              <a:rPr lang="en-US" altLang="en-US" sz="2400" b="1" dirty="0">
                <a:solidFill>
                  <a:schemeClr val="tx1"/>
                </a:solidFill>
              </a:rPr>
              <a:t>art one: </a:t>
            </a:r>
            <a:r>
              <a:rPr lang="en-US" altLang="en-US" sz="2400" b="1" dirty="0"/>
              <a:t>I</a:t>
            </a:r>
            <a:r>
              <a:rPr lang="en-US" altLang="en-US" sz="2400" b="1" dirty="0">
                <a:solidFill>
                  <a:schemeClr val="tx1"/>
                </a:solidFill>
              </a:rPr>
              <a:t>s </a:t>
            </a:r>
            <a:r>
              <a:rPr lang="en-US" altLang="en-US" sz="2400" b="1" dirty="0"/>
              <a:t>E</a:t>
            </a:r>
            <a:r>
              <a:rPr lang="en-US" altLang="en-US" sz="2400" b="1" dirty="0">
                <a:solidFill>
                  <a:schemeClr val="tx1"/>
                </a:solidFill>
              </a:rPr>
              <a:t>ntrepreneurship for </a:t>
            </a:r>
            <a:r>
              <a:rPr lang="en-US" altLang="en-US" sz="2400" b="1" dirty="0"/>
              <a:t>Me?</a:t>
            </a:r>
            <a:endParaRPr lang="en-US" altLang="en-US" b="1" dirty="0">
              <a:solidFill>
                <a:schemeClr val="tx1"/>
              </a:solidFill>
            </a:endParaRPr>
          </a:p>
        </p:txBody>
      </p:sp>
      <p:pic>
        <p:nvPicPr>
          <p:cNvPr id="4" name="Picture 3" descr="A group of people posing for a photo&#10;&#10;Description automatically generated">
            <a:extLst>
              <a:ext uri="{FF2B5EF4-FFF2-40B4-BE49-F238E27FC236}">
                <a16:creationId xmlns:a16="http://schemas.microsoft.com/office/drawing/2014/main" id="{6F6B9DF5-1847-19ED-67AF-818B06285D34}"/>
              </a:ext>
            </a:extLst>
          </p:cNvPr>
          <p:cNvPicPr>
            <a:picLocks noChangeAspect="1"/>
          </p:cNvPicPr>
          <p:nvPr/>
        </p:nvPicPr>
        <p:blipFill>
          <a:blip r:embed="rId3"/>
          <a:stretch>
            <a:fillRect/>
          </a:stretch>
        </p:blipFill>
        <p:spPr>
          <a:xfrm>
            <a:off x="2573312" y="2595340"/>
            <a:ext cx="3997375" cy="2821677"/>
          </a:xfrm>
          <a:prstGeom prst="rect">
            <a:avLst/>
          </a:prstGeom>
        </p:spPr>
      </p:pic>
      <p:sp>
        <p:nvSpPr>
          <p:cNvPr id="11267" name="Rectangle 3" descr="Presented by Bank of the West&#10;">
            <a:extLst>
              <a:ext uri="{FF2B5EF4-FFF2-40B4-BE49-F238E27FC236}">
                <a16:creationId xmlns:a16="http://schemas.microsoft.com/office/drawing/2014/main" id="{CA9CAF1D-59E8-C34C-71C1-0C0811D9F779}"/>
              </a:ext>
            </a:extLst>
          </p:cNvPr>
          <p:cNvSpPr>
            <a:spLocks noGrp="1" noChangeArrowheads="1"/>
          </p:cNvSpPr>
          <p:nvPr>
            <p:ph type="subTitle" idx="1"/>
          </p:nvPr>
        </p:nvSpPr>
        <p:spPr>
          <a:xfrm>
            <a:off x="685799" y="5417017"/>
            <a:ext cx="7772400" cy="762001"/>
          </a:xfrm>
        </p:spPr>
        <p:txBody>
          <a:bodyPr>
            <a:normAutofit lnSpcReduction="10000"/>
          </a:bodyPr>
          <a:lstStyle/>
          <a:p>
            <a:pPr algn="ctr" eaLnBrk="1" hangingPunct="1">
              <a:lnSpc>
                <a:spcPct val="90000"/>
              </a:lnSpc>
              <a:buFontTx/>
              <a:buNone/>
            </a:pPr>
            <a:endParaRPr lang="en-US" altLang="en-US" dirty="0">
              <a:solidFill>
                <a:schemeClr val="accent2"/>
              </a:solidFill>
            </a:endParaRPr>
          </a:p>
          <a:p>
            <a:pPr algn="ctr" eaLnBrk="1" hangingPunct="1">
              <a:lnSpc>
                <a:spcPct val="90000"/>
              </a:lnSpc>
              <a:buFontTx/>
              <a:buNone/>
            </a:pPr>
            <a:r>
              <a:rPr lang="en-US" altLang="en-US" sz="2400" b="1" dirty="0">
                <a:solidFill>
                  <a:schemeClr val="tx1"/>
                </a:solidFill>
              </a:rPr>
              <a:t>Presented by Bank of the West</a:t>
            </a:r>
          </a:p>
        </p:txBody>
      </p:sp>
      <p:pic>
        <p:nvPicPr>
          <p:cNvPr id="3" name="Picture 2" descr="Ability360 logo">
            <a:extLst>
              <a:ext uri="{FF2B5EF4-FFF2-40B4-BE49-F238E27FC236}">
                <a16:creationId xmlns:a16="http://schemas.microsoft.com/office/drawing/2014/main" id="{2A779FF6-144C-D1DE-DDE3-FFB8AB51C027}"/>
              </a:ext>
            </a:extLst>
          </p:cNvPr>
          <p:cNvPicPr>
            <a:picLocks noChangeAspect="1"/>
          </p:cNvPicPr>
          <p:nvPr/>
        </p:nvPicPr>
        <p:blipFill>
          <a:blip r:embed="rId4"/>
          <a:srcRect/>
          <a:stretch/>
        </p:blipFill>
        <p:spPr>
          <a:xfrm>
            <a:off x="6570687" y="6179018"/>
            <a:ext cx="2350200" cy="293775"/>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descr="Why They Are Choosing Self-Employment ">
            <a:extLst>
              <a:ext uri="{FF2B5EF4-FFF2-40B4-BE49-F238E27FC236}">
                <a16:creationId xmlns:a16="http://schemas.microsoft.com/office/drawing/2014/main" id="{97B4E4FA-C9F4-1A24-02C3-346762154738}"/>
              </a:ext>
            </a:extLst>
          </p:cNvPr>
          <p:cNvSpPr>
            <a:spLocks noGrp="1" noChangeArrowheads="1"/>
          </p:cNvSpPr>
          <p:nvPr>
            <p:ph type="ctrTitle"/>
          </p:nvPr>
        </p:nvSpPr>
        <p:spPr>
          <a:xfrm>
            <a:off x="576943" y="707571"/>
            <a:ext cx="7315200" cy="1295400"/>
          </a:xfrm>
        </p:spPr>
        <p:txBody>
          <a:bodyPr>
            <a:normAutofit fontScale="90000"/>
          </a:bodyPr>
          <a:lstStyle/>
          <a:p>
            <a:pPr eaLnBrk="1" hangingPunct="1"/>
            <a:r>
              <a:rPr lang="en-US" altLang="en-US" b="1" dirty="0">
                <a:solidFill>
                  <a:srgbClr val="00B0F0"/>
                </a:solidFill>
              </a:rPr>
              <a:t>Why They Are Choosing Self-Employment </a:t>
            </a:r>
          </a:p>
        </p:txBody>
      </p:sp>
      <p:sp>
        <p:nvSpPr>
          <p:cNvPr id="13315" name="Rectangle 3" descr="Participants in the NDI study reported choosing entrepreneurship for a variety of reasons.&#10;Creative opportunities.&#10;Use disability experience and expertise to create a product or service.&#10;Flexible schedule.&#10;Control over work environment and accommodations.&#10;">
            <a:extLst>
              <a:ext uri="{FF2B5EF4-FFF2-40B4-BE49-F238E27FC236}">
                <a16:creationId xmlns:a16="http://schemas.microsoft.com/office/drawing/2014/main" id="{EE5B0CDD-045E-996D-F1E9-35E86209D743}"/>
              </a:ext>
            </a:extLst>
          </p:cNvPr>
          <p:cNvSpPr>
            <a:spLocks noGrp="1" noChangeArrowheads="1"/>
          </p:cNvSpPr>
          <p:nvPr>
            <p:ph type="subTitle" idx="1"/>
          </p:nvPr>
        </p:nvSpPr>
        <p:spPr>
          <a:xfrm>
            <a:off x="685800" y="2590800"/>
            <a:ext cx="7772400" cy="3810000"/>
          </a:xfrm>
        </p:spPr>
        <p:txBody>
          <a:bodyPr>
            <a:noAutofit/>
          </a:bodyPr>
          <a:lstStyle/>
          <a:p>
            <a:pPr algn="l" eaLnBrk="1" hangingPunct="1">
              <a:lnSpc>
                <a:spcPct val="90000"/>
              </a:lnSpc>
              <a:buFont typeface="Lucida Grande"/>
              <a:buNone/>
              <a:defRPr/>
            </a:pPr>
            <a:r>
              <a:rPr lang="en-US" altLang="en-US" sz="2400" dirty="0">
                <a:solidFill>
                  <a:schemeClr val="tx1"/>
                </a:solidFill>
              </a:rPr>
              <a:t>Participants in the NDI study reported choosing entrepreneurship for a variety of reasons.</a:t>
            </a:r>
          </a:p>
          <a:p>
            <a:pPr marL="457200" indent="-457200" algn="l" eaLnBrk="1" hangingPunct="1">
              <a:lnSpc>
                <a:spcPct val="90000"/>
              </a:lnSpc>
              <a:buFont typeface="Arial" panose="020B0604020202020204" pitchFamily="34" charset="0"/>
              <a:buChar char="•"/>
              <a:defRPr/>
            </a:pPr>
            <a:r>
              <a:rPr lang="en-US" altLang="en-US" sz="2400" dirty="0">
                <a:solidFill>
                  <a:schemeClr val="tx1"/>
                </a:solidFill>
              </a:rPr>
              <a:t>Creative opportunities.</a:t>
            </a:r>
          </a:p>
          <a:p>
            <a:pPr marL="457200" indent="-457200" algn="l" eaLnBrk="1" hangingPunct="1">
              <a:lnSpc>
                <a:spcPct val="90000"/>
              </a:lnSpc>
              <a:buFont typeface="Arial" panose="020B0604020202020204" pitchFamily="34" charset="0"/>
              <a:buChar char="•"/>
              <a:defRPr/>
            </a:pPr>
            <a:r>
              <a:rPr lang="en-US" altLang="en-US" sz="2400" dirty="0">
                <a:solidFill>
                  <a:schemeClr val="tx1"/>
                </a:solidFill>
              </a:rPr>
              <a:t>Use disability experience and expertise to create a product or service.</a:t>
            </a:r>
          </a:p>
          <a:p>
            <a:pPr marL="457200" indent="-457200" algn="l" eaLnBrk="1" hangingPunct="1">
              <a:lnSpc>
                <a:spcPct val="90000"/>
              </a:lnSpc>
              <a:buFont typeface="Arial" panose="020B0604020202020204" pitchFamily="34" charset="0"/>
              <a:buChar char="•"/>
              <a:defRPr/>
            </a:pPr>
            <a:r>
              <a:rPr lang="en-US" altLang="en-US" sz="2400" dirty="0">
                <a:solidFill>
                  <a:schemeClr val="tx1"/>
                </a:solidFill>
              </a:rPr>
              <a:t>Flexible schedule.</a:t>
            </a:r>
          </a:p>
          <a:p>
            <a:pPr marL="457200" indent="-457200" algn="l" eaLnBrk="1" hangingPunct="1">
              <a:lnSpc>
                <a:spcPct val="90000"/>
              </a:lnSpc>
              <a:buFont typeface="Arial" panose="020B0604020202020204" pitchFamily="34" charset="0"/>
              <a:buChar char="•"/>
              <a:defRPr/>
            </a:pPr>
            <a:r>
              <a:rPr lang="en-US" altLang="en-US" sz="2400" dirty="0">
                <a:solidFill>
                  <a:schemeClr val="tx1"/>
                </a:solidFill>
              </a:rPr>
              <a:t>Control over work environment and accommodations.</a:t>
            </a:r>
          </a:p>
        </p:txBody>
      </p:sp>
      <p:pic>
        <p:nvPicPr>
          <p:cNvPr id="2" name="Picture 1" descr="Ability360 logo">
            <a:extLst>
              <a:ext uri="{FF2B5EF4-FFF2-40B4-BE49-F238E27FC236}">
                <a16:creationId xmlns:a16="http://schemas.microsoft.com/office/drawing/2014/main" id="{336FD2C9-2E04-458A-A757-A1288625DC6C}"/>
              </a:ext>
            </a:extLst>
          </p:cNvPr>
          <p:cNvPicPr>
            <a:picLocks noChangeAspect="1"/>
          </p:cNvPicPr>
          <p:nvPr/>
        </p:nvPicPr>
        <p:blipFill>
          <a:blip r:embed="rId3"/>
          <a:srcRect/>
          <a:stretch/>
        </p:blipFill>
        <p:spPr>
          <a:xfrm>
            <a:off x="6619649" y="6100304"/>
            <a:ext cx="2350200" cy="293775"/>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descr="Challenges to Entrepreneurship and Small Business Ownership">
            <a:extLst>
              <a:ext uri="{FF2B5EF4-FFF2-40B4-BE49-F238E27FC236}">
                <a16:creationId xmlns:a16="http://schemas.microsoft.com/office/drawing/2014/main" id="{27263CA0-5E92-01AD-1D1F-DE5CD21945CA}"/>
              </a:ext>
            </a:extLst>
          </p:cNvPr>
          <p:cNvSpPr>
            <a:spLocks noGrp="1" noChangeArrowheads="1"/>
          </p:cNvSpPr>
          <p:nvPr>
            <p:ph type="ctrTitle"/>
          </p:nvPr>
        </p:nvSpPr>
        <p:spPr>
          <a:xfrm>
            <a:off x="685800" y="838200"/>
            <a:ext cx="8153400" cy="1295400"/>
          </a:xfrm>
        </p:spPr>
        <p:txBody>
          <a:bodyPr>
            <a:normAutofit fontScale="90000"/>
          </a:bodyPr>
          <a:lstStyle/>
          <a:p>
            <a:pPr eaLnBrk="1" hangingPunct="1"/>
            <a:r>
              <a:rPr lang="en-US" altLang="en-US" b="1" dirty="0">
                <a:solidFill>
                  <a:srgbClr val="00B0F0"/>
                </a:solidFill>
              </a:rPr>
              <a:t>Challenges to Entrepreneurship and Small Business Ownership</a:t>
            </a:r>
          </a:p>
        </p:txBody>
      </p:sp>
      <p:sp>
        <p:nvSpPr>
          <p:cNvPr id="4099" name="Rectangle 3" descr="Participants in the NDI study reported common challenges to entrepreneurship and business ownership.&#10;Ableism&#10;Accommodations&#10;Concern regarding losing benefits.&#10;Accessing financial resources and credit.&#10;Networking&#10;">
            <a:extLst>
              <a:ext uri="{FF2B5EF4-FFF2-40B4-BE49-F238E27FC236}">
                <a16:creationId xmlns:a16="http://schemas.microsoft.com/office/drawing/2014/main" id="{6EF08F44-0B5C-6E2B-8EC3-08A5F30D7DFD}"/>
              </a:ext>
            </a:extLst>
          </p:cNvPr>
          <p:cNvSpPr>
            <a:spLocks noGrp="1" noChangeArrowheads="1"/>
          </p:cNvSpPr>
          <p:nvPr>
            <p:ph type="subTitle" idx="1"/>
          </p:nvPr>
        </p:nvSpPr>
        <p:spPr>
          <a:xfrm>
            <a:off x="457200" y="2438400"/>
            <a:ext cx="8458200" cy="3352800"/>
          </a:xfrm>
        </p:spPr>
        <p:txBody>
          <a:bodyPr rtlCol="0">
            <a:noAutofit/>
          </a:bodyPr>
          <a:lstStyle/>
          <a:p>
            <a:pPr algn="l" eaLnBrk="1" fontAlgn="auto" hangingPunct="1">
              <a:lnSpc>
                <a:spcPct val="90000"/>
              </a:lnSpc>
              <a:spcAft>
                <a:spcPts val="0"/>
              </a:spcAft>
              <a:buFontTx/>
              <a:buNone/>
              <a:defRPr/>
            </a:pPr>
            <a:r>
              <a:rPr lang="en-US" altLang="en-US" sz="2400" dirty="0">
                <a:solidFill>
                  <a:schemeClr val="tx1"/>
                </a:solidFill>
              </a:rPr>
              <a:t>Participants in the NDI study reported common challenges to entrepreneurship and business ownership.</a:t>
            </a:r>
          </a:p>
          <a:p>
            <a:pPr marL="342900" indent="-342900" algn="l" eaLnBrk="1" fontAlgn="auto" hangingPunct="1">
              <a:lnSpc>
                <a:spcPct val="80000"/>
              </a:lnSpc>
              <a:spcAft>
                <a:spcPts val="0"/>
              </a:spcAft>
              <a:buFont typeface="Arial" panose="020B0604020202020204" pitchFamily="34" charset="0"/>
              <a:buChar char="•"/>
              <a:defRPr/>
            </a:pPr>
            <a:r>
              <a:rPr lang="en-US" altLang="en-US" sz="2400" dirty="0">
                <a:solidFill>
                  <a:schemeClr val="tx1"/>
                </a:solidFill>
              </a:rPr>
              <a:t>Ableism</a:t>
            </a:r>
          </a:p>
          <a:p>
            <a:pPr marL="342900" indent="-342900" algn="l" eaLnBrk="1" fontAlgn="auto" hangingPunct="1">
              <a:lnSpc>
                <a:spcPct val="80000"/>
              </a:lnSpc>
              <a:spcAft>
                <a:spcPts val="0"/>
              </a:spcAft>
              <a:buFont typeface="Arial" panose="020B0604020202020204" pitchFamily="34" charset="0"/>
              <a:buChar char="•"/>
              <a:defRPr/>
            </a:pPr>
            <a:r>
              <a:rPr lang="en-US" altLang="en-US" sz="2400" dirty="0">
                <a:solidFill>
                  <a:schemeClr val="tx1"/>
                </a:solidFill>
              </a:rPr>
              <a:t>Accommodations</a:t>
            </a:r>
          </a:p>
          <a:p>
            <a:pPr marL="342900" indent="-342900" algn="l" eaLnBrk="1" fontAlgn="auto" hangingPunct="1">
              <a:lnSpc>
                <a:spcPct val="80000"/>
              </a:lnSpc>
              <a:spcAft>
                <a:spcPts val="0"/>
              </a:spcAft>
              <a:buFont typeface="Arial" panose="020B0604020202020204" pitchFamily="34" charset="0"/>
              <a:buChar char="•"/>
              <a:defRPr/>
            </a:pPr>
            <a:r>
              <a:rPr lang="en-US" altLang="en-US" sz="2400" dirty="0">
                <a:solidFill>
                  <a:schemeClr val="tx1"/>
                </a:solidFill>
              </a:rPr>
              <a:t>Concern regarding losing benefits.</a:t>
            </a:r>
          </a:p>
          <a:p>
            <a:pPr marL="342900" indent="-342900" algn="l" eaLnBrk="1" fontAlgn="auto" hangingPunct="1">
              <a:lnSpc>
                <a:spcPct val="80000"/>
              </a:lnSpc>
              <a:spcAft>
                <a:spcPts val="0"/>
              </a:spcAft>
              <a:buFont typeface="Arial" panose="020B0604020202020204" pitchFamily="34" charset="0"/>
              <a:buChar char="•"/>
              <a:defRPr/>
            </a:pPr>
            <a:r>
              <a:rPr lang="en-US" altLang="en-US" sz="2400" dirty="0">
                <a:solidFill>
                  <a:schemeClr val="tx1"/>
                </a:solidFill>
              </a:rPr>
              <a:t>Accessing financial resources and credit.</a:t>
            </a:r>
          </a:p>
          <a:p>
            <a:pPr marL="342900" indent="-342900" algn="l" eaLnBrk="1" fontAlgn="auto" hangingPunct="1">
              <a:lnSpc>
                <a:spcPct val="80000"/>
              </a:lnSpc>
              <a:spcAft>
                <a:spcPts val="0"/>
              </a:spcAft>
              <a:buFont typeface="Arial" panose="020B0604020202020204" pitchFamily="34" charset="0"/>
              <a:buChar char="•"/>
              <a:defRPr/>
            </a:pPr>
            <a:r>
              <a:rPr lang="en-US" altLang="en-US" sz="2400" dirty="0">
                <a:solidFill>
                  <a:schemeClr val="tx1"/>
                </a:solidFill>
              </a:rPr>
              <a:t>Networking</a:t>
            </a:r>
          </a:p>
          <a:p>
            <a:pPr marL="342900" indent="-342900" eaLnBrk="1" fontAlgn="auto" hangingPunct="1">
              <a:lnSpc>
                <a:spcPct val="80000"/>
              </a:lnSpc>
              <a:spcAft>
                <a:spcPts val="0"/>
              </a:spcAft>
              <a:buFont typeface="Arial" panose="020B0604020202020204" pitchFamily="34" charset="0"/>
              <a:buChar char="•"/>
              <a:defRPr/>
            </a:pPr>
            <a:endParaRPr lang="en-US" altLang="en-US" sz="2200" dirty="0">
              <a:solidFill>
                <a:schemeClr val="tx1"/>
              </a:solidFill>
            </a:endParaRPr>
          </a:p>
          <a:p>
            <a:pPr marL="342900" indent="-342900" eaLnBrk="1" fontAlgn="auto" hangingPunct="1">
              <a:lnSpc>
                <a:spcPct val="80000"/>
              </a:lnSpc>
              <a:spcAft>
                <a:spcPts val="0"/>
              </a:spcAft>
              <a:buFont typeface="Arial" panose="020B0604020202020204" pitchFamily="34" charset="0"/>
              <a:buChar char="•"/>
              <a:defRPr/>
            </a:pPr>
            <a:endParaRPr lang="en-US" altLang="en-US" sz="2200" dirty="0"/>
          </a:p>
        </p:txBody>
      </p:sp>
      <p:pic>
        <p:nvPicPr>
          <p:cNvPr id="2" name="Picture 1" descr="Ability360 logo">
            <a:extLst>
              <a:ext uri="{FF2B5EF4-FFF2-40B4-BE49-F238E27FC236}">
                <a16:creationId xmlns:a16="http://schemas.microsoft.com/office/drawing/2014/main" id="{739F3CEF-858F-C2CC-2B60-D03DBF5DBDE8}"/>
              </a:ext>
            </a:extLst>
          </p:cNvPr>
          <p:cNvPicPr>
            <a:picLocks noChangeAspect="1"/>
          </p:cNvPicPr>
          <p:nvPr/>
        </p:nvPicPr>
        <p:blipFill>
          <a:blip r:embed="rId3"/>
          <a:srcRect/>
          <a:stretch/>
        </p:blipFill>
        <p:spPr>
          <a:xfrm>
            <a:off x="6619649" y="6100304"/>
            <a:ext cx="2350200" cy="293775"/>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descr="Challenges- Ableism">
            <a:extLst>
              <a:ext uri="{FF2B5EF4-FFF2-40B4-BE49-F238E27FC236}">
                <a16:creationId xmlns:a16="http://schemas.microsoft.com/office/drawing/2014/main" id="{00075804-D5C8-504B-4D7B-A513884FB3D7}"/>
              </a:ext>
            </a:extLst>
          </p:cNvPr>
          <p:cNvSpPr>
            <a:spLocks noGrp="1" noChangeArrowheads="1"/>
          </p:cNvSpPr>
          <p:nvPr>
            <p:ph type="ctrTitle"/>
          </p:nvPr>
        </p:nvSpPr>
        <p:spPr>
          <a:xfrm>
            <a:off x="707572" y="859971"/>
            <a:ext cx="7315200" cy="762000"/>
          </a:xfrm>
        </p:spPr>
        <p:txBody>
          <a:bodyPr>
            <a:normAutofit/>
          </a:bodyPr>
          <a:lstStyle/>
          <a:p>
            <a:pPr eaLnBrk="1" hangingPunct="1"/>
            <a:r>
              <a:rPr lang="en-US" altLang="en-US" b="1" dirty="0">
                <a:solidFill>
                  <a:srgbClr val="00B0F0"/>
                </a:solidFill>
              </a:rPr>
              <a:t>Challenges- Ableism</a:t>
            </a:r>
          </a:p>
        </p:txBody>
      </p:sp>
      <p:sp>
        <p:nvSpPr>
          <p:cNvPr id="4099" name="Rectangle 3" descr="Encountering Stereotypes&#10;39% indicated that people believed that they do not have enough energy to run their own business due to having a disability.&#10;16% indicated that they lost customers because customers preferred to work with individuals without disabilities.&#10;&#10;Need to Challenge Stereotypes&#10;58% of those survey indicated that their disability helped them in developing products and services that were unique, however 61% reported that they felt they needed to demonstrate superior knowledge in order to be taken seriously. &#10;">
            <a:extLst>
              <a:ext uri="{FF2B5EF4-FFF2-40B4-BE49-F238E27FC236}">
                <a16:creationId xmlns:a16="http://schemas.microsoft.com/office/drawing/2014/main" id="{116D8BF8-3405-0039-B88F-B89BB0EA7EFD}"/>
              </a:ext>
            </a:extLst>
          </p:cNvPr>
          <p:cNvSpPr>
            <a:spLocks noGrp="1" noChangeArrowheads="1"/>
          </p:cNvSpPr>
          <p:nvPr>
            <p:ph type="subTitle" idx="1"/>
          </p:nvPr>
        </p:nvSpPr>
        <p:spPr>
          <a:xfrm>
            <a:off x="457200" y="1905000"/>
            <a:ext cx="8458200" cy="4648200"/>
          </a:xfrm>
        </p:spPr>
        <p:txBody>
          <a:bodyPr rtlCol="0">
            <a:noAutofit/>
          </a:bodyPr>
          <a:lstStyle/>
          <a:p>
            <a:pPr eaLnBrk="1" fontAlgn="auto" hangingPunct="1">
              <a:lnSpc>
                <a:spcPct val="80000"/>
              </a:lnSpc>
              <a:spcAft>
                <a:spcPts val="0"/>
              </a:spcAft>
              <a:buFont typeface="Lucida Grande"/>
              <a:buNone/>
              <a:defRPr/>
            </a:pPr>
            <a:r>
              <a:rPr lang="en-US" altLang="en-US" sz="2400" b="1" dirty="0">
                <a:solidFill>
                  <a:schemeClr val="tx1"/>
                </a:solidFill>
              </a:rPr>
              <a:t>Encountering Stereotypes</a:t>
            </a:r>
          </a:p>
          <a:p>
            <a:pPr marL="342900" indent="-342900" eaLnBrk="1" fontAlgn="auto" hangingPunct="1">
              <a:lnSpc>
                <a:spcPct val="80000"/>
              </a:lnSpc>
              <a:spcAft>
                <a:spcPts val="0"/>
              </a:spcAft>
              <a:buFont typeface="Arial" panose="020B0604020202020204" pitchFamily="34" charset="0"/>
              <a:buChar char="•"/>
              <a:defRPr/>
            </a:pPr>
            <a:r>
              <a:rPr lang="en-US" altLang="en-US" sz="2400" dirty="0">
                <a:solidFill>
                  <a:schemeClr val="tx1"/>
                </a:solidFill>
              </a:rPr>
              <a:t>39% indicated that people believed that they do not have enough energy to run their own business due to having a disability.</a:t>
            </a:r>
          </a:p>
          <a:p>
            <a:pPr marL="342900" indent="-342900" eaLnBrk="1" fontAlgn="auto" hangingPunct="1">
              <a:lnSpc>
                <a:spcPct val="80000"/>
              </a:lnSpc>
              <a:spcAft>
                <a:spcPts val="0"/>
              </a:spcAft>
              <a:buFont typeface="Arial" panose="020B0604020202020204" pitchFamily="34" charset="0"/>
              <a:buChar char="•"/>
              <a:defRPr/>
            </a:pPr>
            <a:r>
              <a:rPr lang="en-US" altLang="en-US" sz="2400" dirty="0">
                <a:solidFill>
                  <a:schemeClr val="tx1"/>
                </a:solidFill>
              </a:rPr>
              <a:t>16% indicated that they lost customers because customers preferred to work with individuals without disabilities.</a:t>
            </a:r>
          </a:p>
          <a:p>
            <a:pPr eaLnBrk="1" fontAlgn="auto" hangingPunct="1">
              <a:lnSpc>
                <a:spcPct val="80000"/>
              </a:lnSpc>
              <a:spcAft>
                <a:spcPts val="0"/>
              </a:spcAft>
              <a:buFont typeface="Lucida Grande"/>
              <a:buNone/>
              <a:defRPr/>
            </a:pPr>
            <a:endParaRPr lang="en-US" altLang="en-US" sz="2400" dirty="0">
              <a:solidFill>
                <a:schemeClr val="tx1"/>
              </a:solidFill>
            </a:endParaRPr>
          </a:p>
          <a:p>
            <a:pPr eaLnBrk="1" fontAlgn="auto" hangingPunct="1">
              <a:lnSpc>
                <a:spcPct val="80000"/>
              </a:lnSpc>
              <a:spcAft>
                <a:spcPts val="0"/>
              </a:spcAft>
              <a:buFont typeface="Lucida Grande"/>
              <a:buNone/>
              <a:defRPr/>
            </a:pPr>
            <a:r>
              <a:rPr lang="en-US" altLang="en-US" sz="2400" b="1" dirty="0">
                <a:solidFill>
                  <a:schemeClr val="tx1"/>
                </a:solidFill>
              </a:rPr>
              <a:t>Need to Challenge Stereotypes</a:t>
            </a:r>
          </a:p>
          <a:p>
            <a:pPr marL="342900" indent="-342900" eaLnBrk="1" fontAlgn="auto" hangingPunct="1">
              <a:lnSpc>
                <a:spcPct val="80000"/>
              </a:lnSpc>
              <a:spcAft>
                <a:spcPts val="0"/>
              </a:spcAft>
              <a:buFont typeface="Arial" panose="020B0604020202020204" pitchFamily="34" charset="0"/>
              <a:buChar char="•"/>
              <a:defRPr/>
            </a:pPr>
            <a:r>
              <a:rPr lang="en-US" altLang="en-US" sz="2400" dirty="0">
                <a:solidFill>
                  <a:schemeClr val="tx1"/>
                </a:solidFill>
              </a:rPr>
              <a:t>58% of those survey indicated that their disability helped them in developing products and services that were unique, however 61% reported that they felt they needed to demonstrate superior knowledge in order to be taken seriously. </a:t>
            </a:r>
          </a:p>
          <a:p>
            <a:pPr eaLnBrk="1" fontAlgn="auto" hangingPunct="1">
              <a:lnSpc>
                <a:spcPct val="80000"/>
              </a:lnSpc>
              <a:spcAft>
                <a:spcPts val="0"/>
              </a:spcAft>
              <a:buFont typeface="Lucida Grande"/>
              <a:buNone/>
              <a:defRPr/>
            </a:pPr>
            <a:r>
              <a:rPr lang="en-US" altLang="en-US" sz="2400" dirty="0">
                <a:solidFill>
                  <a:schemeClr val="tx1"/>
                </a:solidFill>
              </a:rPr>
              <a:t> </a:t>
            </a:r>
          </a:p>
        </p:txBody>
      </p:sp>
      <p:pic>
        <p:nvPicPr>
          <p:cNvPr id="2" name="Picture 1" descr="Ability360 logo">
            <a:extLst>
              <a:ext uri="{FF2B5EF4-FFF2-40B4-BE49-F238E27FC236}">
                <a16:creationId xmlns:a16="http://schemas.microsoft.com/office/drawing/2014/main" id="{FF6C1681-5B03-2CE4-DA5B-980BD42AA7FC}"/>
              </a:ext>
            </a:extLst>
          </p:cNvPr>
          <p:cNvPicPr>
            <a:picLocks noChangeAspect="1"/>
          </p:cNvPicPr>
          <p:nvPr/>
        </p:nvPicPr>
        <p:blipFill>
          <a:blip r:embed="rId3"/>
          <a:srcRect/>
          <a:stretch/>
        </p:blipFill>
        <p:spPr>
          <a:xfrm>
            <a:off x="6565200" y="6259425"/>
            <a:ext cx="2350200" cy="293775"/>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descr="Supports Utilized by Small Business Owners with Disabilities ">
            <a:extLst>
              <a:ext uri="{FF2B5EF4-FFF2-40B4-BE49-F238E27FC236}">
                <a16:creationId xmlns:a16="http://schemas.microsoft.com/office/drawing/2014/main" id="{9742A2A4-2C0D-6B2D-5114-42C2AE7D892E}"/>
              </a:ext>
            </a:extLst>
          </p:cNvPr>
          <p:cNvSpPr>
            <a:spLocks noGrp="1" noChangeArrowheads="1"/>
          </p:cNvSpPr>
          <p:nvPr>
            <p:ph type="ctrTitle"/>
          </p:nvPr>
        </p:nvSpPr>
        <p:spPr>
          <a:xfrm>
            <a:off x="685800" y="1143000"/>
            <a:ext cx="7924800" cy="1219200"/>
          </a:xfrm>
        </p:spPr>
        <p:txBody>
          <a:bodyPr rtlCol="0">
            <a:noAutofit/>
          </a:bodyPr>
          <a:lstStyle/>
          <a:p>
            <a:pPr eaLnBrk="1" fontAlgn="auto" hangingPunct="1">
              <a:spcAft>
                <a:spcPts val="0"/>
              </a:spcAft>
              <a:defRPr/>
            </a:pPr>
            <a:r>
              <a:rPr lang="en-US" altLang="en-US" b="1" dirty="0">
                <a:solidFill>
                  <a:srgbClr val="00B0F0"/>
                </a:solidFill>
              </a:rPr>
              <a:t>Supports Utilized by Small Business Owners with Disabilities </a:t>
            </a:r>
          </a:p>
        </p:txBody>
      </p:sp>
      <p:sp>
        <p:nvSpPr>
          <p:cNvPr id="29699" name="Rectangle 3" descr="40% of those surveyed indicated that they had utilized a mentorship program to support them in their small business development.&#10;Many had utilized the Small Business Association Centers and SCORE Program.&#10;These programs lack specific disability training or mentors with personal disability experience.&#10;">
            <a:extLst>
              <a:ext uri="{FF2B5EF4-FFF2-40B4-BE49-F238E27FC236}">
                <a16:creationId xmlns:a16="http://schemas.microsoft.com/office/drawing/2014/main" id="{DB39F615-079C-386A-898A-80420C6DE819}"/>
              </a:ext>
            </a:extLst>
          </p:cNvPr>
          <p:cNvSpPr>
            <a:spLocks noGrp="1" noChangeArrowheads="1"/>
          </p:cNvSpPr>
          <p:nvPr>
            <p:ph type="subTitle" idx="1"/>
          </p:nvPr>
        </p:nvSpPr>
        <p:spPr>
          <a:xfrm>
            <a:off x="685800" y="2667000"/>
            <a:ext cx="7772400" cy="3581400"/>
          </a:xfrm>
        </p:spPr>
        <p:txBody>
          <a:bodyPr/>
          <a:lstStyle/>
          <a:p>
            <a:pPr marL="457200" indent="-457200" algn="l" eaLnBrk="1" hangingPunct="1">
              <a:lnSpc>
                <a:spcPct val="90000"/>
              </a:lnSpc>
              <a:buFont typeface="Arial" panose="020B0604020202020204" pitchFamily="34" charset="0"/>
              <a:buChar char="•"/>
            </a:pPr>
            <a:r>
              <a:rPr lang="en-US" altLang="en-US" sz="2400" dirty="0">
                <a:solidFill>
                  <a:schemeClr val="tx1"/>
                </a:solidFill>
              </a:rPr>
              <a:t>40% of those surveyed indicated that they had utilized a mentorship program to support them in their small business development.</a:t>
            </a:r>
          </a:p>
          <a:p>
            <a:pPr marL="457200" indent="-457200" algn="l" eaLnBrk="1" hangingPunct="1">
              <a:lnSpc>
                <a:spcPct val="90000"/>
              </a:lnSpc>
              <a:buFont typeface="Arial" panose="020B0604020202020204" pitchFamily="34" charset="0"/>
              <a:buChar char="•"/>
            </a:pPr>
            <a:r>
              <a:rPr lang="en-US" altLang="en-US" sz="2400" dirty="0">
                <a:solidFill>
                  <a:schemeClr val="tx1"/>
                </a:solidFill>
              </a:rPr>
              <a:t>Many had utilized the Small Business Association Centers and SCORE Program.</a:t>
            </a:r>
          </a:p>
          <a:p>
            <a:pPr marL="457200" indent="-457200" algn="l" eaLnBrk="1" hangingPunct="1">
              <a:lnSpc>
                <a:spcPct val="90000"/>
              </a:lnSpc>
              <a:buFont typeface="Arial" panose="020B0604020202020204" pitchFamily="34" charset="0"/>
              <a:buChar char="•"/>
            </a:pPr>
            <a:r>
              <a:rPr lang="en-US" altLang="en-US" sz="2400" dirty="0">
                <a:solidFill>
                  <a:schemeClr val="tx1"/>
                </a:solidFill>
              </a:rPr>
              <a:t>These programs lack specific disability training or mentors with personal disability experience.</a:t>
            </a:r>
          </a:p>
          <a:p>
            <a:pPr marL="457200" indent="-457200" eaLnBrk="1" hangingPunct="1">
              <a:lnSpc>
                <a:spcPct val="90000"/>
              </a:lnSpc>
              <a:buFont typeface="Arial" panose="020B0604020202020204" pitchFamily="34" charset="0"/>
              <a:buChar char="•"/>
            </a:pPr>
            <a:endParaRPr lang="en-US" altLang="en-US" dirty="0">
              <a:solidFill>
                <a:schemeClr val="tx2"/>
              </a:solidFill>
            </a:endParaRPr>
          </a:p>
          <a:p>
            <a:pPr marL="457200" indent="-457200" eaLnBrk="1" hangingPunct="1">
              <a:lnSpc>
                <a:spcPct val="90000"/>
              </a:lnSpc>
              <a:buFont typeface="Arial" panose="020B0604020202020204" pitchFamily="34" charset="0"/>
              <a:buChar char="•"/>
            </a:pPr>
            <a:endParaRPr lang="en-US" altLang="en-US" dirty="0">
              <a:solidFill>
                <a:schemeClr val="tx2"/>
              </a:solidFill>
            </a:endParaRPr>
          </a:p>
        </p:txBody>
      </p:sp>
      <p:pic>
        <p:nvPicPr>
          <p:cNvPr id="2" name="Picture 1" descr="Ability360 logo">
            <a:extLst>
              <a:ext uri="{FF2B5EF4-FFF2-40B4-BE49-F238E27FC236}">
                <a16:creationId xmlns:a16="http://schemas.microsoft.com/office/drawing/2014/main" id="{464FCCEA-6681-E3ED-B55C-E938387C7173}"/>
              </a:ext>
            </a:extLst>
          </p:cNvPr>
          <p:cNvPicPr>
            <a:picLocks noChangeAspect="1"/>
          </p:cNvPicPr>
          <p:nvPr/>
        </p:nvPicPr>
        <p:blipFill>
          <a:blip r:embed="rId3"/>
          <a:srcRect/>
          <a:stretch/>
        </p:blipFill>
        <p:spPr>
          <a:xfrm>
            <a:off x="6619649" y="6100304"/>
            <a:ext cx="2350200" cy="293775"/>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descr="2Gether International  ">
            <a:extLst>
              <a:ext uri="{FF2B5EF4-FFF2-40B4-BE49-F238E27FC236}">
                <a16:creationId xmlns:a16="http://schemas.microsoft.com/office/drawing/2014/main" id="{F6C9D892-8FFE-3A5D-FD5B-885F2DD1F3BE}"/>
              </a:ext>
            </a:extLst>
          </p:cNvPr>
          <p:cNvSpPr>
            <a:spLocks noGrp="1" noChangeArrowheads="1"/>
          </p:cNvSpPr>
          <p:nvPr>
            <p:ph type="ctrTitle"/>
          </p:nvPr>
        </p:nvSpPr>
        <p:spPr>
          <a:xfrm>
            <a:off x="685800" y="990600"/>
            <a:ext cx="7315200" cy="762000"/>
          </a:xfrm>
        </p:spPr>
        <p:txBody>
          <a:bodyPr>
            <a:normAutofit/>
          </a:bodyPr>
          <a:lstStyle/>
          <a:p>
            <a:pPr eaLnBrk="1" hangingPunct="1"/>
            <a:r>
              <a:rPr lang="en-US" altLang="en-US" b="1" dirty="0">
                <a:solidFill>
                  <a:srgbClr val="00B0F0"/>
                </a:solidFill>
              </a:rPr>
              <a:t>2Gether International  </a:t>
            </a:r>
          </a:p>
        </p:txBody>
      </p:sp>
      <p:sp>
        <p:nvSpPr>
          <p:cNvPr id="13315" name="Rectangle 3" descr="Diego Mariscal&#10;Founder and CEO of 2Gether International&#10;">
            <a:extLst>
              <a:ext uri="{FF2B5EF4-FFF2-40B4-BE49-F238E27FC236}">
                <a16:creationId xmlns:a16="http://schemas.microsoft.com/office/drawing/2014/main" id="{71153295-416D-9238-F600-B1FA14C57290}"/>
              </a:ext>
            </a:extLst>
          </p:cNvPr>
          <p:cNvSpPr>
            <a:spLocks noGrp="1" noChangeArrowheads="1"/>
          </p:cNvSpPr>
          <p:nvPr>
            <p:ph type="subTitle" idx="1"/>
          </p:nvPr>
        </p:nvSpPr>
        <p:spPr>
          <a:xfrm>
            <a:off x="3616036" y="2884714"/>
            <a:ext cx="5527964" cy="2982685"/>
          </a:xfrm>
        </p:spPr>
        <p:txBody>
          <a:bodyPr>
            <a:normAutofit fontScale="70000" lnSpcReduction="20000"/>
          </a:bodyPr>
          <a:lstStyle/>
          <a:p>
            <a:pPr marL="0" marR="0" lvl="0" indent="0" algn="l" defTabSz="685800" rtl="0" eaLnBrk="1" fontAlgn="auto" latinLnBrk="0" hangingPunct="1">
              <a:lnSpc>
                <a:spcPct val="90000"/>
              </a:lnSpc>
              <a:spcBef>
                <a:spcPts val="750"/>
              </a:spcBef>
              <a:spcAft>
                <a:spcPts val="750"/>
              </a:spcAft>
              <a:buClrTx/>
              <a:buSzTx/>
              <a:buFont typeface="Arial" panose="020B0604020202020204" pitchFamily="34" charset="0"/>
              <a:buNone/>
              <a:tabLst/>
              <a:defRPr/>
            </a:pPr>
            <a:endParaRPr kumimoji="0" lang="en-US" sz="2400" b="1" i="0" u="none" strike="noStrike" kern="1200" cap="none" spc="0" normalizeH="0" baseline="0" noProof="0" dirty="0">
              <a:ln>
                <a:noFill/>
              </a:ln>
              <a:solidFill>
                <a:prstClr val="black"/>
              </a:solidFill>
              <a:effectLst/>
              <a:uLnTx/>
              <a:uFillTx/>
              <a:ea typeface="Times New Roman" panose="02020603050405020304" pitchFamily="18" charset="0"/>
              <a:cs typeface="Calibri" panose="020F0502020204030204" pitchFamily="34" charset="0"/>
            </a:endParaRPr>
          </a:p>
          <a:p>
            <a:pPr eaLnBrk="1" hangingPunct="1">
              <a:lnSpc>
                <a:spcPct val="90000"/>
              </a:lnSpc>
            </a:pPr>
            <a:endParaRPr lang="en-US" sz="2400" dirty="0">
              <a:solidFill>
                <a:schemeClr val="tx1"/>
              </a:solidFill>
            </a:endParaRPr>
          </a:p>
          <a:p>
            <a:pPr eaLnBrk="1" hangingPunct="1">
              <a:lnSpc>
                <a:spcPct val="90000"/>
              </a:lnSpc>
            </a:pPr>
            <a:endParaRPr lang="en-US" sz="2400" dirty="0">
              <a:solidFill>
                <a:schemeClr val="tx1"/>
              </a:solidFill>
            </a:endParaRPr>
          </a:p>
          <a:p>
            <a:pPr eaLnBrk="1" hangingPunct="1">
              <a:lnSpc>
                <a:spcPct val="90000"/>
              </a:lnSpc>
            </a:pPr>
            <a:endParaRPr lang="en-US" sz="2400" dirty="0">
              <a:solidFill>
                <a:schemeClr val="tx1"/>
              </a:solidFill>
            </a:endParaRPr>
          </a:p>
          <a:p>
            <a:pPr eaLnBrk="1" hangingPunct="1">
              <a:lnSpc>
                <a:spcPct val="90000"/>
              </a:lnSpc>
            </a:pPr>
            <a:endParaRPr lang="en-US" sz="2400" dirty="0">
              <a:solidFill>
                <a:schemeClr val="tx1"/>
              </a:solidFill>
            </a:endParaRPr>
          </a:p>
          <a:p>
            <a:pPr eaLnBrk="1" hangingPunct="1">
              <a:lnSpc>
                <a:spcPct val="90000"/>
              </a:lnSpc>
            </a:pPr>
            <a:endParaRPr lang="en-US" sz="2400" dirty="0">
              <a:solidFill>
                <a:schemeClr val="tx1"/>
              </a:solidFill>
            </a:endParaRPr>
          </a:p>
          <a:p>
            <a:pPr eaLnBrk="1" hangingPunct="1">
              <a:lnSpc>
                <a:spcPct val="90000"/>
              </a:lnSpc>
            </a:pPr>
            <a:r>
              <a:rPr lang="en-US" sz="2400" dirty="0">
                <a:solidFill>
                  <a:schemeClr val="tx1"/>
                </a:solidFill>
              </a:rPr>
              <a:t>	</a:t>
            </a:r>
            <a:endParaRPr lang="en-US" sz="3100" dirty="0">
              <a:solidFill>
                <a:schemeClr val="tx1"/>
              </a:solidFill>
            </a:endParaRPr>
          </a:p>
          <a:p>
            <a:pPr eaLnBrk="1" hangingPunct="1">
              <a:lnSpc>
                <a:spcPct val="90000"/>
              </a:lnSpc>
            </a:pPr>
            <a:r>
              <a:rPr lang="en-US" sz="3400" b="1" dirty="0">
                <a:solidFill>
                  <a:schemeClr val="tx1"/>
                </a:solidFill>
              </a:rPr>
              <a:t>Diego Mariscal</a:t>
            </a:r>
            <a:r>
              <a:rPr lang="en-US" sz="3400" dirty="0"/>
              <a:t/>
            </a:r>
            <a:br>
              <a:rPr lang="en-US" sz="3400" dirty="0"/>
            </a:br>
            <a:r>
              <a:rPr lang="en-US" sz="3400" dirty="0">
                <a:solidFill>
                  <a:srgbClr val="500050"/>
                </a:solidFill>
              </a:rPr>
              <a:t>F</a:t>
            </a:r>
            <a:r>
              <a:rPr lang="en-US" sz="3400" b="0" i="0" dirty="0">
                <a:solidFill>
                  <a:srgbClr val="500050"/>
                </a:solidFill>
                <a:effectLst/>
              </a:rPr>
              <a:t>ounder and CEO of 2Gether </a:t>
            </a:r>
            <a:r>
              <a:rPr lang="en-US" sz="3400" dirty="0">
                <a:solidFill>
                  <a:srgbClr val="500050"/>
                </a:solidFill>
              </a:rPr>
              <a:t>I</a:t>
            </a:r>
            <a:r>
              <a:rPr lang="en-US" sz="3400" b="0" i="0" dirty="0">
                <a:solidFill>
                  <a:srgbClr val="500050"/>
                </a:solidFill>
                <a:effectLst/>
              </a:rPr>
              <a:t>nternational</a:t>
            </a:r>
            <a:endParaRPr lang="en-US" altLang="en-US" sz="3400" dirty="0">
              <a:solidFill>
                <a:schemeClr val="tx1"/>
              </a:solidFill>
            </a:endParaRPr>
          </a:p>
          <a:p>
            <a:pPr eaLnBrk="1" hangingPunct="1">
              <a:lnSpc>
                <a:spcPct val="90000"/>
              </a:lnSpc>
            </a:pPr>
            <a:endParaRPr lang="en-US" altLang="en-US" dirty="0">
              <a:solidFill>
                <a:schemeClr val="tx1"/>
              </a:solidFill>
            </a:endParaRPr>
          </a:p>
        </p:txBody>
      </p:sp>
      <p:pic>
        <p:nvPicPr>
          <p:cNvPr id="3" name="Picture 2" descr="A picture of Diego Mariscal in a blue shirt&#10;&#10;">
            <a:extLst>
              <a:ext uri="{FF2B5EF4-FFF2-40B4-BE49-F238E27FC236}">
                <a16:creationId xmlns:a16="http://schemas.microsoft.com/office/drawing/2014/main" id="{81776F04-A5CD-2972-FDE9-D3BDCD310141}"/>
              </a:ext>
            </a:extLst>
          </p:cNvPr>
          <p:cNvPicPr>
            <a:picLocks noChangeAspect="1"/>
          </p:cNvPicPr>
          <p:nvPr/>
        </p:nvPicPr>
        <p:blipFill>
          <a:blip r:embed="rId3"/>
          <a:stretch>
            <a:fillRect/>
          </a:stretch>
        </p:blipFill>
        <p:spPr>
          <a:xfrm>
            <a:off x="119743" y="2329545"/>
            <a:ext cx="3624943" cy="3624943"/>
          </a:xfrm>
          <a:prstGeom prst="rect">
            <a:avLst/>
          </a:prstGeom>
        </p:spPr>
      </p:pic>
      <p:pic>
        <p:nvPicPr>
          <p:cNvPr id="5" name="Picture 4" descr="Ability360 logo">
            <a:extLst>
              <a:ext uri="{FF2B5EF4-FFF2-40B4-BE49-F238E27FC236}">
                <a16:creationId xmlns:a16="http://schemas.microsoft.com/office/drawing/2014/main" id="{9C5E056F-5E2B-17FC-D464-F701197210C6}"/>
              </a:ext>
            </a:extLst>
          </p:cNvPr>
          <p:cNvPicPr>
            <a:picLocks noChangeAspect="1"/>
          </p:cNvPicPr>
          <p:nvPr/>
        </p:nvPicPr>
        <p:blipFill>
          <a:blip r:embed="rId4"/>
          <a:srcRect/>
          <a:stretch/>
        </p:blipFill>
        <p:spPr>
          <a:xfrm>
            <a:off x="6619649" y="6100304"/>
            <a:ext cx="2350200" cy="293775"/>
          </a:xfrm>
          <a:prstGeom prst="rect">
            <a:avLst/>
          </a:prstGeom>
        </p:spPr>
      </p:pic>
    </p:spTree>
    <p:extLst>
      <p:ext uri="{BB962C8B-B14F-4D97-AF65-F5344CB8AC3E}">
        <p14:creationId xmlns:p14="http://schemas.microsoft.com/office/powerpoint/2010/main" val="16156290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pic>
        <p:nvPicPr>
          <p:cNvPr id="68" name="Google Shape;68;p19" descr="A picture of person with prosthetic arms and his caregiver&#10;&#10;"/>
          <p:cNvPicPr preferRelativeResize="0"/>
          <p:nvPr/>
        </p:nvPicPr>
        <p:blipFill>
          <a:blip r:embed="rId3">
            <a:alphaModFix/>
          </a:blip>
          <a:stretch>
            <a:fillRect/>
          </a:stretch>
        </p:blipFill>
        <p:spPr>
          <a:xfrm>
            <a:off x="25" y="857250"/>
            <a:ext cx="9144000" cy="5143500"/>
          </a:xfrm>
          <a:prstGeom prst="rect">
            <a:avLst/>
          </a:prstGeom>
          <a:noFill/>
          <a:ln>
            <a:noFill/>
          </a:ln>
        </p:spPr>
      </p:pic>
      <p:sp>
        <p:nvSpPr>
          <p:cNvPr id="70" name="Google Shape;70;p19" descr="Leading Accelerator by and for Disabled Founders &#10;"/>
          <p:cNvSpPr txBox="1"/>
          <p:nvPr/>
        </p:nvSpPr>
        <p:spPr>
          <a:xfrm>
            <a:off x="2719075" y="3298525"/>
            <a:ext cx="3653400" cy="615600"/>
          </a:xfrm>
          <a:prstGeom prst="rect">
            <a:avLst/>
          </a:prstGeom>
          <a:noFill/>
          <a:ln>
            <a:noFill/>
          </a:ln>
        </p:spPr>
        <p:txBody>
          <a:bodyPr spcFirstLastPara="1" wrap="square" lIns="91425" tIns="91425" rIns="91425" bIns="91425" anchor="t" anchorCtr="0">
            <a:spAutoFit/>
          </a:bodyPr>
          <a:lstStyle/>
          <a:p>
            <a:pPr algn="ctr">
              <a:buClr>
                <a:srgbClr val="000000"/>
              </a:buClr>
            </a:pPr>
            <a:r>
              <a:rPr lang="en" sz="1400" kern="0" dirty="0">
                <a:solidFill>
                  <a:srgbClr val="FFFFFF"/>
                </a:solidFill>
                <a:latin typeface="Lato Light"/>
                <a:ea typeface="Lato Light"/>
                <a:cs typeface="Lato Light"/>
                <a:sym typeface="Lato Light"/>
              </a:rPr>
              <a:t>Leading Accelerator </a:t>
            </a:r>
            <a:r>
              <a:rPr lang="en" sz="1400" b="1" kern="0" dirty="0">
                <a:solidFill>
                  <a:srgbClr val="FFFFFF"/>
                </a:solidFill>
                <a:latin typeface="Lato"/>
                <a:ea typeface="Lato"/>
                <a:cs typeface="Lato"/>
                <a:sym typeface="Lato"/>
              </a:rPr>
              <a:t>by and for</a:t>
            </a:r>
            <a:r>
              <a:rPr lang="en" sz="1400" kern="0" dirty="0">
                <a:solidFill>
                  <a:srgbClr val="FFFFFF"/>
                </a:solidFill>
                <a:latin typeface="Lato Light"/>
                <a:ea typeface="Lato Light"/>
                <a:cs typeface="Lato Light"/>
                <a:sym typeface="Lato Light"/>
              </a:rPr>
              <a:t> Disabled Founders </a:t>
            </a:r>
            <a:endParaRPr sz="1400" b="1" kern="0" dirty="0">
              <a:solidFill>
                <a:srgbClr val="FFFFFF"/>
              </a:solidFill>
              <a:latin typeface="Lato"/>
              <a:ea typeface="Lato"/>
              <a:cs typeface="Lato"/>
              <a:sym typeface="Lato"/>
            </a:endParaRPr>
          </a:p>
        </p:txBody>
      </p:sp>
      <p:pic>
        <p:nvPicPr>
          <p:cNvPr id="69" name="Google Shape;69;p19" descr="2Gether" title="Words"/>
          <p:cNvPicPr preferRelativeResize="0"/>
          <p:nvPr/>
        </p:nvPicPr>
        <p:blipFill>
          <a:blip r:embed="rId4" cstate="print">
            <a:alphaModFix/>
            <a:extLst>
              <a:ext uri="{28A0092B-C50C-407E-A947-70E740481C1C}">
                <a14:useLocalDpi xmlns:a14="http://schemas.microsoft.com/office/drawing/2010/main"/>
              </a:ext>
            </a:extLst>
          </a:blip>
          <a:stretch>
            <a:fillRect/>
          </a:stretch>
        </p:blipFill>
        <p:spPr>
          <a:xfrm>
            <a:off x="2702688" y="2274283"/>
            <a:ext cx="3738627" cy="73427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pic>
        <p:nvPicPr>
          <p:cNvPr id="78" name="Google Shape;78;p20" descr="A person smiling at the camera&#10;&#10;Description automatically generated with medium confidence"/>
          <p:cNvPicPr preferRelativeResize="0"/>
          <p:nvPr/>
        </p:nvPicPr>
        <p:blipFill>
          <a:blip r:embed="rId3" cstate="print">
            <a:alphaModFix/>
            <a:extLst>
              <a:ext uri="{28A0092B-C50C-407E-A947-70E740481C1C}">
                <a14:useLocalDpi xmlns:a14="http://schemas.microsoft.com/office/drawing/2010/main"/>
              </a:ext>
            </a:extLst>
          </a:blip>
          <a:stretch>
            <a:fillRect/>
          </a:stretch>
        </p:blipFill>
        <p:spPr>
          <a:xfrm>
            <a:off x="5127126" y="1046549"/>
            <a:ext cx="4015000" cy="4764775"/>
          </a:xfrm>
          <a:prstGeom prst="rect">
            <a:avLst/>
          </a:prstGeom>
          <a:noFill/>
          <a:ln>
            <a:noFill/>
          </a:ln>
        </p:spPr>
      </p:pic>
      <p:sp>
        <p:nvSpPr>
          <p:cNvPr id="79" name="Google Shape;79;p20" descr="There is untapped potential of the largest startup minority group in the world….&#10;Founders with Disabilities&#10;"/>
          <p:cNvSpPr txBox="1"/>
          <p:nvPr/>
        </p:nvSpPr>
        <p:spPr>
          <a:xfrm>
            <a:off x="414125" y="1517925"/>
            <a:ext cx="4484400" cy="1015800"/>
          </a:xfrm>
          <a:prstGeom prst="rect">
            <a:avLst/>
          </a:prstGeom>
          <a:noFill/>
          <a:ln>
            <a:noFill/>
          </a:ln>
        </p:spPr>
        <p:txBody>
          <a:bodyPr spcFirstLastPara="1" wrap="square" lIns="91425" tIns="91425" rIns="91425" bIns="91425" anchor="t" anchorCtr="0">
            <a:spAutoFit/>
          </a:bodyPr>
          <a:lstStyle/>
          <a:p>
            <a:pPr>
              <a:buClr>
                <a:srgbClr val="000000"/>
              </a:buClr>
            </a:pPr>
            <a:r>
              <a:rPr lang="en" kern="0" dirty="0">
                <a:solidFill>
                  <a:srgbClr val="000000"/>
                </a:solidFill>
                <a:latin typeface="Lato Light"/>
                <a:ea typeface="Lato Light"/>
                <a:cs typeface="Lato Light"/>
                <a:sym typeface="Lato Light"/>
              </a:rPr>
              <a:t>There is untapped potential of the largest startup minority group in the world….</a:t>
            </a:r>
            <a:endParaRPr kern="0" dirty="0">
              <a:solidFill>
                <a:srgbClr val="000000"/>
              </a:solidFill>
              <a:latin typeface="Lato Black"/>
              <a:ea typeface="Lato Black"/>
              <a:cs typeface="Lato Black"/>
              <a:sym typeface="Lato Black"/>
            </a:endParaRPr>
          </a:p>
          <a:p>
            <a:pPr>
              <a:buClr>
                <a:srgbClr val="000000"/>
              </a:buClr>
              <a:buSzPts val="1100"/>
            </a:pPr>
            <a:r>
              <a:rPr lang="en" kern="0" dirty="0">
                <a:solidFill>
                  <a:srgbClr val="000000"/>
                </a:solidFill>
                <a:latin typeface="Lato Black"/>
                <a:ea typeface="Lato Black"/>
                <a:cs typeface="Lato Black"/>
                <a:sym typeface="Lato Black"/>
              </a:rPr>
              <a:t>Founders with Disabilities</a:t>
            </a:r>
            <a:endParaRPr kern="0" dirty="0">
              <a:solidFill>
                <a:srgbClr val="000000"/>
              </a:solidFill>
              <a:latin typeface="Lato Black"/>
              <a:ea typeface="Lato Black"/>
              <a:cs typeface="Lato Black"/>
              <a:sym typeface="Lato Black"/>
            </a:endParaRPr>
          </a:p>
        </p:txBody>
      </p:sp>
      <p:sp>
        <p:nvSpPr>
          <p:cNvPr id="83" name="Google Shape;83;p20" descr="1.3B people live with a disability. That’s roughly 15% of the world’s population.&#10;&#10;People with disabilities are 2x as likely to be self-employed as those living without a disability.&#10;&#10;$163 billion lost in annual tax revenue due to limited use of PwD in the workforce&#10;" title="Text"/>
          <p:cNvSpPr txBox="1"/>
          <p:nvPr/>
        </p:nvSpPr>
        <p:spPr>
          <a:xfrm>
            <a:off x="642725" y="2713750"/>
            <a:ext cx="4484400" cy="2673000"/>
          </a:xfrm>
          <a:prstGeom prst="rect">
            <a:avLst/>
          </a:prstGeom>
          <a:noFill/>
          <a:ln>
            <a:noFill/>
          </a:ln>
        </p:spPr>
        <p:txBody>
          <a:bodyPr spcFirstLastPara="1" wrap="square" lIns="91425" tIns="91425" rIns="91425" bIns="91425" anchor="t" anchorCtr="0">
            <a:spAutoFit/>
          </a:bodyPr>
          <a:lstStyle/>
          <a:p>
            <a:pPr>
              <a:buClr>
                <a:srgbClr val="000000"/>
              </a:buClr>
              <a:buSzPts val="1100"/>
            </a:pPr>
            <a:r>
              <a:rPr lang="en" sz="1400" kern="0" dirty="0">
                <a:solidFill>
                  <a:srgbClr val="000000"/>
                </a:solidFill>
                <a:latin typeface="Lato Black"/>
                <a:ea typeface="Lato Black"/>
                <a:cs typeface="Lato Black"/>
                <a:sym typeface="Lato Black"/>
              </a:rPr>
              <a:t>1.3B people live with a disability</a:t>
            </a:r>
            <a:r>
              <a:rPr lang="en" sz="1400" kern="0" dirty="0">
                <a:solidFill>
                  <a:srgbClr val="000000"/>
                </a:solidFill>
                <a:latin typeface="Lato Light"/>
                <a:ea typeface="Lato Light"/>
                <a:cs typeface="Lato Light"/>
                <a:sym typeface="Lato Light"/>
              </a:rPr>
              <a:t>. That’s roughly 15% of the world’s population.</a:t>
            </a:r>
            <a:endParaRPr sz="1400" kern="0" dirty="0">
              <a:solidFill>
                <a:srgbClr val="000000"/>
              </a:solidFill>
              <a:latin typeface="Lato Light"/>
              <a:ea typeface="Lato Light"/>
              <a:cs typeface="Lato Light"/>
              <a:sym typeface="Lato Light"/>
            </a:endParaRPr>
          </a:p>
          <a:p>
            <a:pPr>
              <a:buClr>
                <a:srgbClr val="000000"/>
              </a:buClr>
              <a:buSzPts val="1100"/>
            </a:pPr>
            <a:endParaRPr sz="1400" kern="0" dirty="0">
              <a:solidFill>
                <a:srgbClr val="000000"/>
              </a:solidFill>
              <a:latin typeface="Lato Light"/>
              <a:ea typeface="Lato Light"/>
              <a:cs typeface="Lato Light"/>
              <a:sym typeface="Lato Light"/>
            </a:endParaRPr>
          </a:p>
          <a:p>
            <a:pPr>
              <a:buClr>
                <a:srgbClr val="000000"/>
              </a:buClr>
              <a:buSzPts val="1100"/>
            </a:pPr>
            <a:r>
              <a:rPr lang="en" sz="1400" kern="0" dirty="0">
                <a:solidFill>
                  <a:srgbClr val="000000"/>
                </a:solidFill>
                <a:latin typeface="Lato Light"/>
                <a:ea typeface="Lato Light"/>
                <a:cs typeface="Lato Light"/>
                <a:sym typeface="Lato Light"/>
              </a:rPr>
              <a:t>People with disabilities are </a:t>
            </a:r>
            <a:r>
              <a:rPr lang="en" sz="1400" kern="0" dirty="0">
                <a:solidFill>
                  <a:srgbClr val="000000"/>
                </a:solidFill>
                <a:latin typeface="Lato Black"/>
                <a:ea typeface="Lato Black"/>
                <a:cs typeface="Lato Black"/>
                <a:sym typeface="Lato Black"/>
              </a:rPr>
              <a:t>2x as likely to be self-employed</a:t>
            </a:r>
            <a:r>
              <a:rPr lang="en" sz="1400" kern="0" dirty="0">
                <a:solidFill>
                  <a:srgbClr val="000000"/>
                </a:solidFill>
                <a:latin typeface="Lato Light"/>
                <a:ea typeface="Lato Light"/>
                <a:cs typeface="Lato Light"/>
                <a:sym typeface="Lato Light"/>
              </a:rPr>
              <a:t> as those living without a disability.</a:t>
            </a:r>
            <a:endParaRPr sz="1400" kern="0" dirty="0">
              <a:solidFill>
                <a:srgbClr val="000000"/>
              </a:solidFill>
              <a:latin typeface="Lato Light"/>
              <a:ea typeface="Lato Light"/>
              <a:cs typeface="Lato Light"/>
              <a:sym typeface="Lato Light"/>
            </a:endParaRPr>
          </a:p>
          <a:p>
            <a:pPr>
              <a:buClr>
                <a:srgbClr val="000000"/>
              </a:buClr>
              <a:buSzPts val="1100"/>
            </a:pPr>
            <a:endParaRPr sz="1400" kern="0" dirty="0">
              <a:solidFill>
                <a:srgbClr val="000000"/>
              </a:solidFill>
              <a:latin typeface="Lato Light"/>
              <a:ea typeface="Lato Light"/>
              <a:cs typeface="Lato Light"/>
              <a:sym typeface="Lato Light"/>
            </a:endParaRPr>
          </a:p>
          <a:p>
            <a:pPr>
              <a:buClr>
                <a:srgbClr val="000000"/>
              </a:buClr>
              <a:buSzPts val="1100"/>
            </a:pPr>
            <a:r>
              <a:rPr lang="en" sz="1400" kern="0" dirty="0">
                <a:solidFill>
                  <a:srgbClr val="000000"/>
                </a:solidFill>
                <a:latin typeface="Lato Black"/>
                <a:ea typeface="Lato Black"/>
                <a:cs typeface="Lato Black"/>
                <a:sym typeface="Lato Black"/>
              </a:rPr>
              <a:t>$163 billion lost</a:t>
            </a:r>
            <a:r>
              <a:rPr lang="en" sz="1400" b="1" kern="0" dirty="0">
                <a:solidFill>
                  <a:srgbClr val="000000"/>
                </a:solidFill>
                <a:latin typeface="Lato"/>
                <a:ea typeface="Lato"/>
                <a:cs typeface="Lato"/>
                <a:sym typeface="Lato"/>
              </a:rPr>
              <a:t> </a:t>
            </a:r>
            <a:r>
              <a:rPr lang="en" sz="1400" kern="0" dirty="0">
                <a:solidFill>
                  <a:srgbClr val="000000"/>
                </a:solidFill>
                <a:latin typeface="Lato Light"/>
                <a:ea typeface="Lato Light"/>
                <a:cs typeface="Lato Light"/>
                <a:sym typeface="Lato Light"/>
              </a:rPr>
              <a:t>in annual tax revenue due to limited use of PwD in the workforce</a:t>
            </a:r>
            <a:endParaRPr sz="1400" kern="0" dirty="0">
              <a:solidFill>
                <a:srgbClr val="000000"/>
              </a:solidFill>
              <a:latin typeface="Lato Light"/>
              <a:ea typeface="Lato Light"/>
              <a:cs typeface="Lato Light"/>
              <a:sym typeface="Lato Light"/>
            </a:endParaRPr>
          </a:p>
          <a:p>
            <a:pPr>
              <a:lnSpc>
                <a:spcPct val="115000"/>
              </a:lnSpc>
              <a:buClr>
                <a:srgbClr val="000000"/>
              </a:buClr>
              <a:buSzPts val="1100"/>
            </a:pPr>
            <a:r>
              <a:rPr lang="en" sz="1100" kern="0" dirty="0">
                <a:solidFill>
                  <a:srgbClr val="000000"/>
                </a:solidFill>
                <a:latin typeface="Arial"/>
                <a:cs typeface="Arial"/>
                <a:sym typeface="Arial"/>
              </a:rPr>
              <a:t>				</a:t>
            </a:r>
            <a:endParaRPr sz="1100" kern="0" dirty="0">
              <a:solidFill>
                <a:srgbClr val="000000"/>
              </a:solidFill>
              <a:latin typeface="Arial"/>
              <a:cs typeface="Arial"/>
              <a:sym typeface="Arial"/>
            </a:endParaRPr>
          </a:p>
          <a:p>
            <a:pPr>
              <a:buClr>
                <a:srgbClr val="000000"/>
              </a:buClr>
              <a:buSzPts val="1100"/>
            </a:pPr>
            <a:r>
              <a:rPr lang="en" sz="1100" kern="0" dirty="0">
                <a:solidFill>
                  <a:srgbClr val="000000"/>
                </a:solidFill>
                <a:latin typeface="Arial"/>
                <a:cs typeface="Arial"/>
                <a:sym typeface="Arial"/>
              </a:rPr>
              <a:t>			</a:t>
            </a:r>
            <a:endParaRPr sz="1100" kern="0" dirty="0">
              <a:solidFill>
                <a:srgbClr val="000000"/>
              </a:solidFill>
              <a:latin typeface="Arial"/>
              <a:cs typeface="Arial"/>
              <a:sym typeface="Arial"/>
            </a:endParaRPr>
          </a:p>
          <a:p>
            <a:pPr>
              <a:buClr>
                <a:srgbClr val="000000"/>
              </a:buClr>
              <a:buSzPts val="1100"/>
            </a:pPr>
            <a:r>
              <a:rPr lang="en" sz="1100" kern="0" dirty="0">
                <a:solidFill>
                  <a:srgbClr val="000000"/>
                </a:solidFill>
                <a:latin typeface="Arial"/>
                <a:cs typeface="Arial"/>
                <a:sym typeface="Arial"/>
              </a:rPr>
              <a:t>		</a:t>
            </a:r>
            <a:endParaRPr sz="1100" kern="0" dirty="0">
              <a:solidFill>
                <a:srgbClr val="000000"/>
              </a:solidFill>
              <a:latin typeface="Arial"/>
              <a:cs typeface="Arial"/>
              <a:sym typeface="Arial"/>
            </a:endParaRPr>
          </a:p>
          <a:p>
            <a:pPr>
              <a:buClr>
                <a:srgbClr val="000000"/>
              </a:buClr>
              <a:buSzPts val="1100"/>
            </a:pPr>
            <a:endParaRPr sz="1500" kern="0" dirty="0">
              <a:solidFill>
                <a:srgbClr val="000000"/>
              </a:solidFill>
              <a:latin typeface="Lato Light"/>
              <a:ea typeface="Lato Light"/>
              <a:cs typeface="Lato Light"/>
              <a:sym typeface="Lato Light"/>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21" descr="We are one-of-a-kind. 2Gether-International is the only startup accelerator in the world run by and for entrepreneurs with disabilities.&#10;" title="Text"/>
          <p:cNvSpPr txBox="1"/>
          <p:nvPr/>
        </p:nvSpPr>
        <p:spPr>
          <a:xfrm>
            <a:off x="2013900" y="2397688"/>
            <a:ext cx="5116200" cy="2062500"/>
          </a:xfrm>
          <a:prstGeom prst="rect">
            <a:avLst/>
          </a:prstGeom>
          <a:noFill/>
          <a:ln>
            <a:noFill/>
          </a:ln>
        </p:spPr>
        <p:txBody>
          <a:bodyPr spcFirstLastPara="1" wrap="square" lIns="91425" tIns="91425" rIns="91425" bIns="91425" anchor="t" anchorCtr="0">
            <a:spAutoFit/>
          </a:bodyPr>
          <a:lstStyle/>
          <a:p>
            <a:pPr>
              <a:buClr>
                <a:srgbClr val="000000"/>
              </a:buClr>
            </a:pPr>
            <a:r>
              <a:rPr lang="en" sz="2600" kern="0" dirty="0">
                <a:solidFill>
                  <a:srgbClr val="000000"/>
                </a:solidFill>
                <a:latin typeface="Lato Light"/>
                <a:ea typeface="Lato Light"/>
                <a:cs typeface="Lato Light"/>
                <a:sym typeface="Lato Light"/>
              </a:rPr>
              <a:t>We are</a:t>
            </a:r>
            <a:r>
              <a:rPr lang="en" sz="2600" kern="0" dirty="0">
                <a:solidFill>
                  <a:srgbClr val="000000"/>
                </a:solidFill>
                <a:latin typeface="Lato Black"/>
                <a:ea typeface="Lato Black"/>
                <a:cs typeface="Lato Black"/>
                <a:sym typeface="Lato Black"/>
              </a:rPr>
              <a:t> one-of-a-kind </a:t>
            </a:r>
            <a:endParaRPr sz="2600" kern="0" dirty="0">
              <a:solidFill>
                <a:srgbClr val="000000"/>
              </a:solidFill>
              <a:latin typeface="Lato Black"/>
              <a:ea typeface="Lato Black"/>
              <a:cs typeface="Lato Black"/>
              <a:sym typeface="Lato Black"/>
            </a:endParaRPr>
          </a:p>
          <a:p>
            <a:pPr>
              <a:buClr>
                <a:srgbClr val="000000"/>
              </a:buClr>
            </a:pPr>
            <a:endParaRPr sz="3000" kern="0" dirty="0">
              <a:solidFill>
                <a:srgbClr val="000000"/>
              </a:solidFill>
              <a:latin typeface="Lato Black"/>
              <a:ea typeface="Lato Black"/>
              <a:cs typeface="Lato Black"/>
              <a:sym typeface="Lato Black"/>
            </a:endParaRPr>
          </a:p>
          <a:p>
            <a:pPr>
              <a:buClr>
                <a:srgbClr val="000000"/>
              </a:buClr>
            </a:pPr>
            <a:r>
              <a:rPr lang="en" sz="2200" kern="0" dirty="0">
                <a:solidFill>
                  <a:srgbClr val="000000"/>
                </a:solidFill>
                <a:latin typeface="Lato Light"/>
                <a:ea typeface="Lato Light"/>
                <a:cs typeface="Lato Light"/>
                <a:sym typeface="Lato Light"/>
              </a:rPr>
              <a:t>2Gether-International is the only startup accelerator in </a:t>
            </a:r>
            <a:r>
              <a:rPr lang="en" sz="2200" kern="0" dirty="0">
                <a:solidFill>
                  <a:srgbClr val="000000"/>
                </a:solidFill>
                <a:latin typeface="Lato Black"/>
                <a:ea typeface="Lato Black"/>
                <a:cs typeface="Lato Black"/>
                <a:sym typeface="Lato Black"/>
              </a:rPr>
              <a:t>the world</a:t>
            </a:r>
            <a:r>
              <a:rPr lang="en" sz="2200" kern="0" dirty="0">
                <a:solidFill>
                  <a:srgbClr val="000000"/>
                </a:solidFill>
                <a:latin typeface="Lato Light"/>
                <a:ea typeface="Lato Light"/>
                <a:cs typeface="Lato Light"/>
                <a:sym typeface="Lato Light"/>
              </a:rPr>
              <a:t> run by and for entrepreneurs with disabilities.</a:t>
            </a:r>
            <a:endParaRPr sz="2200" kern="0" dirty="0">
              <a:solidFill>
                <a:srgbClr val="000000"/>
              </a:solidFill>
              <a:latin typeface="Lato Light"/>
              <a:ea typeface="Lato Light"/>
              <a:cs typeface="Lato Light"/>
              <a:sym typeface="Lato Light"/>
            </a:endParaRPr>
          </a:p>
        </p:txBody>
      </p:sp>
      <p:sp>
        <p:nvSpPr>
          <p:cNvPr id="91" name="Google Shape;91;p21" descr="line"/>
          <p:cNvSpPr/>
          <p:nvPr/>
        </p:nvSpPr>
        <p:spPr>
          <a:xfrm>
            <a:off x="-1875" y="857250"/>
            <a:ext cx="9144000" cy="189300"/>
          </a:xfrm>
          <a:prstGeom prst="rect">
            <a:avLst/>
          </a:prstGeom>
          <a:solidFill>
            <a:schemeClr val="dk1"/>
          </a:solidFill>
          <a:ln>
            <a:noFill/>
          </a:ln>
        </p:spPr>
        <p:txBody>
          <a:bodyPr spcFirstLastPara="1" wrap="square" lIns="91425" tIns="91425" rIns="91425" bIns="91425" anchor="ctr" anchorCtr="0">
            <a:noAutofit/>
          </a:bodyPr>
          <a:lstStyle/>
          <a:p>
            <a:pPr>
              <a:buClr>
                <a:srgbClr val="000000"/>
              </a:buClr>
            </a:pPr>
            <a:endParaRPr sz="1400" kern="0">
              <a:solidFill>
                <a:srgbClr val="000000"/>
              </a:solidFill>
              <a:latin typeface="Arial"/>
              <a:cs typeface="Arial"/>
              <a:sym typeface="Arial"/>
            </a:endParaRPr>
          </a:p>
        </p:txBody>
      </p:sp>
      <p:sp>
        <p:nvSpPr>
          <p:cNvPr id="92" name="Google Shape;92;p21" descr="line"/>
          <p:cNvSpPr/>
          <p:nvPr/>
        </p:nvSpPr>
        <p:spPr>
          <a:xfrm>
            <a:off x="-1875" y="5811325"/>
            <a:ext cx="9144000" cy="189300"/>
          </a:xfrm>
          <a:prstGeom prst="rect">
            <a:avLst/>
          </a:prstGeom>
          <a:solidFill>
            <a:schemeClr val="dk1"/>
          </a:solidFill>
          <a:ln>
            <a:noFill/>
          </a:ln>
        </p:spPr>
        <p:txBody>
          <a:bodyPr spcFirstLastPara="1" wrap="square" lIns="91425" tIns="91425" rIns="91425" bIns="91425" anchor="ctr" anchorCtr="0">
            <a:noAutofit/>
          </a:bodyPr>
          <a:lstStyle/>
          <a:p>
            <a:pPr>
              <a:buClr>
                <a:srgbClr val="000000"/>
              </a:buClr>
            </a:pPr>
            <a:endParaRPr sz="1400" kern="0">
              <a:solidFill>
                <a:srgbClr val="000000"/>
              </a:solidFill>
              <a:latin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pic>
        <p:nvPicPr>
          <p:cNvPr id="98" name="Google Shape;98;p22" descr="A person in a wheelchair&#10;"/>
          <p:cNvPicPr preferRelativeResize="0"/>
          <p:nvPr/>
        </p:nvPicPr>
        <p:blipFill>
          <a:blip r:embed="rId3">
            <a:alphaModFix/>
          </a:blip>
          <a:stretch>
            <a:fillRect/>
          </a:stretch>
        </p:blipFill>
        <p:spPr>
          <a:xfrm>
            <a:off x="0" y="932611"/>
            <a:ext cx="4572000" cy="4881139"/>
          </a:xfrm>
          <a:prstGeom prst="rect">
            <a:avLst/>
          </a:prstGeom>
          <a:noFill/>
          <a:ln>
            <a:noFill/>
          </a:ln>
        </p:spPr>
      </p:pic>
      <p:sp>
        <p:nvSpPr>
          <p:cNvPr id="101" name="Google Shape;101;p22" descr="Why 2GI Over Other Accelerators&#10;"/>
          <p:cNvSpPr txBox="1"/>
          <p:nvPr/>
        </p:nvSpPr>
        <p:spPr>
          <a:xfrm>
            <a:off x="4815175" y="1196850"/>
            <a:ext cx="3802500" cy="461700"/>
          </a:xfrm>
          <a:prstGeom prst="rect">
            <a:avLst/>
          </a:prstGeom>
          <a:noFill/>
          <a:ln>
            <a:noFill/>
          </a:ln>
        </p:spPr>
        <p:txBody>
          <a:bodyPr spcFirstLastPara="1" wrap="square" lIns="91425" tIns="91425" rIns="91425" bIns="91425" anchor="t" anchorCtr="0">
            <a:spAutoFit/>
          </a:bodyPr>
          <a:lstStyle/>
          <a:p>
            <a:pPr>
              <a:buClr>
                <a:srgbClr val="000000"/>
              </a:buClr>
              <a:buSzPts val="1100"/>
            </a:pPr>
            <a:r>
              <a:rPr lang="en" kern="0" dirty="0">
                <a:solidFill>
                  <a:srgbClr val="000000"/>
                </a:solidFill>
                <a:latin typeface="Lato Black"/>
                <a:ea typeface="Lato Black"/>
                <a:cs typeface="Lato Black"/>
                <a:sym typeface="Lato Black"/>
              </a:rPr>
              <a:t>Why 2GI</a:t>
            </a:r>
            <a:r>
              <a:rPr lang="en" kern="0" dirty="0">
                <a:solidFill>
                  <a:srgbClr val="000000"/>
                </a:solidFill>
                <a:latin typeface="Lato Light"/>
                <a:ea typeface="Lato Light"/>
                <a:cs typeface="Lato Light"/>
                <a:sym typeface="Lato Light"/>
              </a:rPr>
              <a:t> Over Other Accelerators</a:t>
            </a:r>
            <a:endParaRPr kern="0" dirty="0">
              <a:solidFill>
                <a:srgbClr val="000000"/>
              </a:solidFill>
              <a:latin typeface="Lato Black"/>
              <a:ea typeface="Lato Black"/>
              <a:cs typeface="Lato Black"/>
              <a:sym typeface="Lato Black"/>
            </a:endParaRPr>
          </a:p>
        </p:txBody>
      </p:sp>
      <p:sp>
        <p:nvSpPr>
          <p:cNvPr id="102" name="Google Shape;102;p22" descr="By and for entrepreneurs with disabilities &#10;Focused on high impact high growth startups&#10;National reach  (600+ members, with over 35 states represented)*&#10;Year long engagement &#10;Aftercare high-touch individualized plan &#10;Best Practices Report: How to best support founders with disabilities across accelerators &#10;Public Policy Engagement &#10;*Global reach also with 15 countries represented &#10;"/>
          <p:cNvSpPr txBox="1"/>
          <p:nvPr/>
        </p:nvSpPr>
        <p:spPr>
          <a:xfrm>
            <a:off x="4988975" y="1823976"/>
            <a:ext cx="4212600" cy="4070315"/>
          </a:xfrm>
          <a:prstGeom prst="rect">
            <a:avLst/>
          </a:prstGeom>
          <a:noFill/>
          <a:ln>
            <a:noFill/>
          </a:ln>
        </p:spPr>
        <p:txBody>
          <a:bodyPr spcFirstLastPara="1" wrap="square" lIns="91425" tIns="91425" rIns="91425" bIns="91425" anchor="t" anchorCtr="0">
            <a:spAutoFit/>
          </a:bodyPr>
          <a:lstStyle/>
          <a:p>
            <a:pPr>
              <a:lnSpc>
                <a:spcPct val="115000"/>
              </a:lnSpc>
              <a:buClr>
                <a:srgbClr val="000000"/>
              </a:buClr>
            </a:pPr>
            <a:r>
              <a:rPr lang="en" sz="1500" kern="0" dirty="0">
                <a:solidFill>
                  <a:srgbClr val="000000"/>
                </a:solidFill>
                <a:latin typeface="Lato Light"/>
                <a:ea typeface="Lato Light"/>
                <a:cs typeface="Lato Light"/>
                <a:sym typeface="Lato Light"/>
              </a:rPr>
              <a:t>By and for entrepreneurs with disabilities </a:t>
            </a:r>
            <a:endParaRPr sz="1500" kern="0" dirty="0">
              <a:solidFill>
                <a:srgbClr val="000000"/>
              </a:solidFill>
              <a:latin typeface="Lato Light"/>
              <a:ea typeface="Lato Light"/>
              <a:cs typeface="Lato Light"/>
              <a:sym typeface="Lato Light"/>
            </a:endParaRPr>
          </a:p>
          <a:p>
            <a:pPr>
              <a:lnSpc>
                <a:spcPct val="115000"/>
              </a:lnSpc>
              <a:spcBef>
                <a:spcPts val="1200"/>
              </a:spcBef>
              <a:buClr>
                <a:srgbClr val="000000"/>
              </a:buClr>
            </a:pPr>
            <a:r>
              <a:rPr lang="en" sz="1500" kern="0" dirty="0">
                <a:solidFill>
                  <a:srgbClr val="000000"/>
                </a:solidFill>
                <a:latin typeface="Lato Light"/>
                <a:ea typeface="Lato Light"/>
                <a:cs typeface="Lato Light"/>
                <a:sym typeface="Lato Light"/>
              </a:rPr>
              <a:t>Focused on high impact high growth startups</a:t>
            </a:r>
            <a:endParaRPr sz="1500" kern="0" dirty="0">
              <a:solidFill>
                <a:srgbClr val="000000"/>
              </a:solidFill>
              <a:latin typeface="Lato Light"/>
              <a:ea typeface="Lato Light"/>
              <a:cs typeface="Lato Light"/>
              <a:sym typeface="Lato Light"/>
            </a:endParaRPr>
          </a:p>
          <a:p>
            <a:pPr>
              <a:lnSpc>
                <a:spcPct val="115000"/>
              </a:lnSpc>
              <a:spcBef>
                <a:spcPts val="1200"/>
              </a:spcBef>
              <a:buClr>
                <a:srgbClr val="000000"/>
              </a:buClr>
            </a:pPr>
            <a:r>
              <a:rPr lang="en" sz="1500" kern="0" dirty="0">
                <a:solidFill>
                  <a:srgbClr val="000000"/>
                </a:solidFill>
                <a:latin typeface="Lato Light"/>
                <a:ea typeface="Lato Light"/>
                <a:cs typeface="Lato Light"/>
                <a:sym typeface="Lato Light"/>
              </a:rPr>
              <a:t>National reach  (600+ members, with over 35 states represented)*</a:t>
            </a:r>
            <a:endParaRPr sz="1500" kern="0" dirty="0">
              <a:solidFill>
                <a:srgbClr val="000000"/>
              </a:solidFill>
              <a:latin typeface="Lato Light"/>
              <a:ea typeface="Lato Light"/>
              <a:cs typeface="Lato Light"/>
              <a:sym typeface="Lato Light"/>
            </a:endParaRPr>
          </a:p>
          <a:p>
            <a:pPr>
              <a:lnSpc>
                <a:spcPct val="115000"/>
              </a:lnSpc>
              <a:spcBef>
                <a:spcPts val="1200"/>
              </a:spcBef>
              <a:buClr>
                <a:srgbClr val="000000"/>
              </a:buClr>
            </a:pPr>
            <a:r>
              <a:rPr lang="en" sz="1500" kern="0" dirty="0">
                <a:solidFill>
                  <a:srgbClr val="000000"/>
                </a:solidFill>
                <a:latin typeface="Lato Light"/>
                <a:ea typeface="Lato Light"/>
                <a:cs typeface="Lato Light"/>
                <a:sym typeface="Lato Light"/>
              </a:rPr>
              <a:t>Year long engagement </a:t>
            </a:r>
            <a:endParaRPr sz="1500" kern="0" dirty="0">
              <a:solidFill>
                <a:srgbClr val="000000"/>
              </a:solidFill>
              <a:latin typeface="Lato Light"/>
              <a:ea typeface="Lato Light"/>
              <a:cs typeface="Lato Light"/>
              <a:sym typeface="Lato Light"/>
            </a:endParaRPr>
          </a:p>
          <a:p>
            <a:pPr>
              <a:lnSpc>
                <a:spcPct val="115000"/>
              </a:lnSpc>
              <a:spcBef>
                <a:spcPts val="1200"/>
              </a:spcBef>
              <a:buClr>
                <a:srgbClr val="000000"/>
              </a:buClr>
            </a:pPr>
            <a:r>
              <a:rPr lang="en" sz="1500" kern="0" dirty="0">
                <a:solidFill>
                  <a:srgbClr val="000000"/>
                </a:solidFill>
                <a:latin typeface="Lato Light"/>
                <a:ea typeface="Lato Light"/>
                <a:cs typeface="Lato Light"/>
                <a:sym typeface="Lato Light"/>
              </a:rPr>
              <a:t>Aftercare high-touch individualized plan </a:t>
            </a:r>
            <a:endParaRPr sz="1500" kern="0" dirty="0">
              <a:solidFill>
                <a:srgbClr val="000000"/>
              </a:solidFill>
              <a:latin typeface="Lato Light"/>
              <a:ea typeface="Lato Light"/>
              <a:cs typeface="Lato Light"/>
              <a:sym typeface="Lato Light"/>
            </a:endParaRPr>
          </a:p>
          <a:p>
            <a:pPr>
              <a:lnSpc>
                <a:spcPct val="115000"/>
              </a:lnSpc>
              <a:spcBef>
                <a:spcPts val="1200"/>
              </a:spcBef>
              <a:buClr>
                <a:srgbClr val="000000"/>
              </a:buClr>
            </a:pPr>
            <a:r>
              <a:rPr lang="en" sz="1500" kern="0" dirty="0">
                <a:solidFill>
                  <a:srgbClr val="000000"/>
                </a:solidFill>
                <a:latin typeface="Lato Light"/>
                <a:ea typeface="Lato Light"/>
                <a:cs typeface="Lato Light"/>
                <a:sym typeface="Lato Light"/>
              </a:rPr>
              <a:t>Best Practices Report: How to best support founders with disabilities across accelerators </a:t>
            </a:r>
            <a:endParaRPr sz="1500" kern="0" dirty="0">
              <a:solidFill>
                <a:srgbClr val="000000"/>
              </a:solidFill>
              <a:latin typeface="Lato Light"/>
              <a:ea typeface="Lato Light"/>
              <a:cs typeface="Lato Light"/>
              <a:sym typeface="Lato Light"/>
            </a:endParaRPr>
          </a:p>
          <a:p>
            <a:pPr>
              <a:lnSpc>
                <a:spcPct val="115000"/>
              </a:lnSpc>
              <a:spcBef>
                <a:spcPts val="1200"/>
              </a:spcBef>
              <a:buClr>
                <a:srgbClr val="000000"/>
              </a:buClr>
            </a:pPr>
            <a:r>
              <a:rPr lang="en" sz="1500" kern="0" dirty="0">
                <a:solidFill>
                  <a:srgbClr val="000000"/>
                </a:solidFill>
                <a:latin typeface="Lato Light"/>
                <a:ea typeface="Lato Light"/>
                <a:cs typeface="Lato Light"/>
                <a:sym typeface="Lato Light"/>
              </a:rPr>
              <a:t>Public Policy Engagement </a:t>
            </a:r>
            <a:endParaRPr sz="1500" kern="0" dirty="0">
              <a:solidFill>
                <a:srgbClr val="000000"/>
              </a:solidFill>
              <a:latin typeface="Lato Light"/>
              <a:ea typeface="Lato Light"/>
              <a:cs typeface="Lato Light"/>
              <a:sym typeface="Lato Light"/>
            </a:endParaRPr>
          </a:p>
          <a:p>
            <a:pPr marL="457200">
              <a:lnSpc>
                <a:spcPct val="115000"/>
              </a:lnSpc>
              <a:spcBef>
                <a:spcPts val="1200"/>
              </a:spcBef>
              <a:spcAft>
                <a:spcPts val="1200"/>
              </a:spcAft>
              <a:buClr>
                <a:srgbClr val="000000"/>
              </a:buClr>
            </a:pPr>
            <a:r>
              <a:rPr lang="en" sz="900" kern="0" dirty="0">
                <a:solidFill>
                  <a:srgbClr val="595959"/>
                </a:solidFill>
                <a:latin typeface="Lato Light"/>
                <a:ea typeface="Lato Light"/>
                <a:cs typeface="Lato Light"/>
                <a:sym typeface="Lato Light"/>
              </a:rPr>
              <a:t>*Global reach also with 15 countries represented</a:t>
            </a:r>
            <a:r>
              <a:rPr lang="en" sz="1500" kern="0" dirty="0">
                <a:solidFill>
                  <a:srgbClr val="595959"/>
                </a:solidFill>
                <a:latin typeface="Lato Light"/>
                <a:ea typeface="Lato Light"/>
                <a:cs typeface="Lato Light"/>
                <a:sym typeface="Lato Light"/>
              </a:rPr>
              <a:t> </a:t>
            </a:r>
            <a:endParaRPr sz="1500" kern="0" dirty="0">
              <a:solidFill>
                <a:srgbClr val="595959"/>
              </a:solidFill>
              <a:latin typeface="Lato Light"/>
              <a:ea typeface="Lato Light"/>
              <a:cs typeface="Lato Light"/>
              <a:sym typeface="Lato Light"/>
            </a:endParaRPr>
          </a:p>
        </p:txBody>
      </p:sp>
      <p:sp>
        <p:nvSpPr>
          <p:cNvPr id="99" name="Google Shape;99;p22"/>
          <p:cNvSpPr/>
          <p:nvPr/>
        </p:nvSpPr>
        <p:spPr>
          <a:xfrm>
            <a:off x="-1875" y="857250"/>
            <a:ext cx="9144000" cy="189300"/>
          </a:xfrm>
          <a:prstGeom prst="rect">
            <a:avLst/>
          </a:prstGeom>
          <a:solidFill>
            <a:schemeClr val="dk1"/>
          </a:solidFill>
          <a:ln>
            <a:noFill/>
          </a:ln>
        </p:spPr>
        <p:txBody>
          <a:bodyPr spcFirstLastPara="1" wrap="square" lIns="91425" tIns="91425" rIns="91425" bIns="91425" anchor="ctr" anchorCtr="0">
            <a:noAutofit/>
          </a:bodyPr>
          <a:lstStyle/>
          <a:p>
            <a:pPr>
              <a:buClr>
                <a:srgbClr val="000000"/>
              </a:buClr>
            </a:pPr>
            <a:endParaRPr sz="1400" kern="0">
              <a:solidFill>
                <a:srgbClr val="000000"/>
              </a:solidFill>
              <a:latin typeface="Arial"/>
              <a:cs typeface="Arial"/>
              <a:sym typeface="Arial"/>
            </a:endParaRPr>
          </a:p>
        </p:txBody>
      </p:sp>
      <p:sp>
        <p:nvSpPr>
          <p:cNvPr id="100" name="Google Shape;100;p22"/>
          <p:cNvSpPr/>
          <p:nvPr/>
        </p:nvSpPr>
        <p:spPr>
          <a:xfrm>
            <a:off x="-1875" y="5811325"/>
            <a:ext cx="9144000" cy="189300"/>
          </a:xfrm>
          <a:prstGeom prst="rect">
            <a:avLst/>
          </a:prstGeom>
          <a:solidFill>
            <a:schemeClr val="dk1"/>
          </a:solidFill>
          <a:ln>
            <a:noFill/>
          </a:ln>
        </p:spPr>
        <p:txBody>
          <a:bodyPr spcFirstLastPara="1" wrap="square" lIns="91425" tIns="91425" rIns="91425" bIns="91425" anchor="ctr" anchorCtr="0">
            <a:noAutofit/>
          </a:bodyPr>
          <a:lstStyle/>
          <a:p>
            <a:pPr>
              <a:buClr>
                <a:srgbClr val="000000"/>
              </a:buClr>
            </a:pPr>
            <a:endParaRPr sz="1400" kern="0">
              <a:solidFill>
                <a:srgbClr val="000000"/>
              </a:solidFill>
              <a:latin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pic>
        <p:nvPicPr>
          <p:cNvPr id="114" name="Google Shape;114;p23" descr="A bridge with railings and trees&#10;&#10;"/>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a:off x="4625175" y="857250"/>
            <a:ext cx="4518824" cy="5143500"/>
          </a:xfrm>
          <a:prstGeom prst="rect">
            <a:avLst/>
          </a:prstGeom>
          <a:noFill/>
          <a:ln>
            <a:noFill/>
          </a:ln>
        </p:spPr>
      </p:pic>
      <p:sp>
        <p:nvSpPr>
          <p:cNvPr id="117" name="Google Shape;117;p23" descr="A Unique Model Designed By &amp; For Founders with Disabilities &#10;"/>
          <p:cNvSpPr txBox="1"/>
          <p:nvPr/>
        </p:nvSpPr>
        <p:spPr>
          <a:xfrm>
            <a:off x="384750" y="1427188"/>
            <a:ext cx="3802500" cy="738900"/>
          </a:xfrm>
          <a:prstGeom prst="rect">
            <a:avLst/>
          </a:prstGeom>
          <a:noFill/>
          <a:ln>
            <a:noFill/>
          </a:ln>
        </p:spPr>
        <p:txBody>
          <a:bodyPr spcFirstLastPara="1" wrap="square" lIns="91425" tIns="91425" rIns="91425" bIns="91425" anchor="t" anchorCtr="0">
            <a:spAutoFit/>
          </a:bodyPr>
          <a:lstStyle/>
          <a:p>
            <a:pPr>
              <a:buClr>
                <a:srgbClr val="000000"/>
              </a:buClr>
              <a:buSzPts val="1100"/>
            </a:pPr>
            <a:r>
              <a:rPr lang="en" kern="0" dirty="0">
                <a:solidFill>
                  <a:srgbClr val="000000"/>
                </a:solidFill>
                <a:latin typeface="Lato Light"/>
                <a:ea typeface="Lato Light"/>
                <a:cs typeface="Lato Light"/>
                <a:sym typeface="Lato Light"/>
              </a:rPr>
              <a:t>A Unique Model Designed By &amp; For </a:t>
            </a:r>
            <a:r>
              <a:rPr lang="en" kern="0" dirty="0">
                <a:solidFill>
                  <a:srgbClr val="000000"/>
                </a:solidFill>
                <a:latin typeface="Lato Black"/>
                <a:ea typeface="Lato Black"/>
                <a:cs typeface="Lato Black"/>
                <a:sym typeface="Lato Black"/>
              </a:rPr>
              <a:t>Founders with Disabilities </a:t>
            </a:r>
            <a:endParaRPr kern="0" dirty="0">
              <a:solidFill>
                <a:srgbClr val="000000"/>
              </a:solidFill>
              <a:latin typeface="Lato Black"/>
              <a:ea typeface="Lato Black"/>
              <a:cs typeface="Lato Black"/>
              <a:sym typeface="Lato Black"/>
            </a:endParaRPr>
          </a:p>
        </p:txBody>
      </p:sp>
      <p:sp>
        <p:nvSpPr>
          <p:cNvPr id="118" name="Google Shape;118;p23" descr="Startup curriculum that’s universally designed and accessible&#10;&#10;Peer-to-peer support&#10;&#10;One-on-one accredited business coaching&#10;&#10;Disability benefit resources and referrals&#10;&#10;Access to the 2GI mentor network&#10;&#10;Alumni network and programming&#10;&#10;Investor intros and fundraising support"/>
          <p:cNvSpPr txBox="1"/>
          <p:nvPr/>
        </p:nvSpPr>
        <p:spPr>
          <a:xfrm>
            <a:off x="179700" y="2166088"/>
            <a:ext cx="4212600" cy="3417000"/>
          </a:xfrm>
          <a:prstGeom prst="rect">
            <a:avLst/>
          </a:prstGeom>
          <a:noFill/>
          <a:ln>
            <a:noFill/>
          </a:ln>
        </p:spPr>
        <p:txBody>
          <a:bodyPr spcFirstLastPara="1" wrap="square" lIns="91425" tIns="91425" rIns="91425" bIns="91425" anchor="t" anchorCtr="0">
            <a:spAutoFit/>
          </a:bodyPr>
          <a:lstStyle/>
          <a:p>
            <a:pPr marL="457200">
              <a:buClr>
                <a:srgbClr val="000000"/>
              </a:buClr>
            </a:pPr>
            <a:r>
              <a:rPr lang="en" sz="1500" kern="0" dirty="0">
                <a:solidFill>
                  <a:srgbClr val="000000"/>
                </a:solidFill>
                <a:latin typeface="Lato Light"/>
                <a:ea typeface="Lato Light"/>
                <a:cs typeface="Lato Light"/>
                <a:sym typeface="Lato Light"/>
              </a:rPr>
              <a:t>Startup curriculum that’s universally designed and accessible</a:t>
            </a:r>
            <a:endParaRPr sz="1500" kern="0" dirty="0">
              <a:solidFill>
                <a:srgbClr val="000000"/>
              </a:solidFill>
              <a:latin typeface="Lato Light"/>
              <a:ea typeface="Lato Light"/>
              <a:cs typeface="Lato Light"/>
              <a:sym typeface="Lato Light"/>
            </a:endParaRPr>
          </a:p>
          <a:p>
            <a:pPr marL="457200">
              <a:buClr>
                <a:srgbClr val="000000"/>
              </a:buClr>
            </a:pPr>
            <a:endParaRPr sz="1500" kern="0" dirty="0">
              <a:solidFill>
                <a:srgbClr val="000000"/>
              </a:solidFill>
              <a:latin typeface="Lato Light"/>
              <a:ea typeface="Lato Light"/>
              <a:cs typeface="Lato Light"/>
              <a:sym typeface="Lato Light"/>
            </a:endParaRPr>
          </a:p>
          <a:p>
            <a:pPr marL="457200">
              <a:buClr>
                <a:srgbClr val="000000"/>
              </a:buClr>
            </a:pPr>
            <a:r>
              <a:rPr lang="en" sz="1500" kern="0" dirty="0">
                <a:solidFill>
                  <a:srgbClr val="000000"/>
                </a:solidFill>
                <a:latin typeface="Lato Light"/>
                <a:ea typeface="Lato Light"/>
                <a:cs typeface="Lato Light"/>
                <a:sym typeface="Lato Light"/>
              </a:rPr>
              <a:t>Peer-to-peer support</a:t>
            </a:r>
            <a:endParaRPr sz="1500" kern="0" dirty="0">
              <a:solidFill>
                <a:srgbClr val="000000"/>
              </a:solidFill>
              <a:latin typeface="Lato Light"/>
              <a:ea typeface="Lato Light"/>
              <a:cs typeface="Lato Light"/>
              <a:sym typeface="Lato Light"/>
            </a:endParaRPr>
          </a:p>
          <a:p>
            <a:pPr marL="457200">
              <a:buClr>
                <a:srgbClr val="000000"/>
              </a:buClr>
            </a:pPr>
            <a:endParaRPr sz="1500" kern="0" dirty="0">
              <a:solidFill>
                <a:srgbClr val="000000"/>
              </a:solidFill>
              <a:latin typeface="Lato Light"/>
              <a:ea typeface="Lato Light"/>
              <a:cs typeface="Lato Light"/>
              <a:sym typeface="Lato Light"/>
            </a:endParaRPr>
          </a:p>
          <a:p>
            <a:pPr marL="457200">
              <a:buClr>
                <a:srgbClr val="000000"/>
              </a:buClr>
            </a:pPr>
            <a:r>
              <a:rPr lang="en" sz="1500" kern="0" dirty="0">
                <a:solidFill>
                  <a:srgbClr val="000000"/>
                </a:solidFill>
                <a:latin typeface="Lato Light"/>
                <a:ea typeface="Lato Light"/>
                <a:cs typeface="Lato Light"/>
                <a:sym typeface="Lato Light"/>
              </a:rPr>
              <a:t>One-on-one accredited business coaching</a:t>
            </a:r>
            <a:endParaRPr sz="1500" kern="0" dirty="0">
              <a:solidFill>
                <a:srgbClr val="000000"/>
              </a:solidFill>
              <a:latin typeface="Lato Light"/>
              <a:ea typeface="Lato Light"/>
              <a:cs typeface="Lato Light"/>
              <a:sym typeface="Lato Light"/>
            </a:endParaRPr>
          </a:p>
          <a:p>
            <a:pPr marL="457200">
              <a:buClr>
                <a:srgbClr val="000000"/>
              </a:buClr>
            </a:pPr>
            <a:endParaRPr sz="1500" kern="0" dirty="0">
              <a:solidFill>
                <a:srgbClr val="000000"/>
              </a:solidFill>
              <a:latin typeface="Lato Light"/>
              <a:ea typeface="Lato Light"/>
              <a:cs typeface="Lato Light"/>
              <a:sym typeface="Lato Light"/>
            </a:endParaRPr>
          </a:p>
          <a:p>
            <a:pPr marL="457200">
              <a:buClr>
                <a:srgbClr val="000000"/>
              </a:buClr>
            </a:pPr>
            <a:r>
              <a:rPr lang="en" sz="1500" kern="0" dirty="0">
                <a:solidFill>
                  <a:srgbClr val="000000"/>
                </a:solidFill>
                <a:latin typeface="Lato Light"/>
                <a:ea typeface="Lato Light"/>
                <a:cs typeface="Lato Light"/>
                <a:sym typeface="Lato Light"/>
              </a:rPr>
              <a:t>Disability benefit resources and referrals</a:t>
            </a:r>
            <a:br>
              <a:rPr lang="en" sz="1500" kern="0" dirty="0">
                <a:solidFill>
                  <a:srgbClr val="000000"/>
                </a:solidFill>
                <a:latin typeface="Lato Light"/>
                <a:ea typeface="Lato Light"/>
                <a:cs typeface="Lato Light"/>
                <a:sym typeface="Lato Light"/>
              </a:rPr>
            </a:br>
            <a:endParaRPr sz="1500" kern="0" dirty="0">
              <a:solidFill>
                <a:srgbClr val="000000"/>
              </a:solidFill>
              <a:latin typeface="Lato Light"/>
              <a:ea typeface="Lato Light"/>
              <a:cs typeface="Lato Light"/>
              <a:sym typeface="Lato Light"/>
            </a:endParaRPr>
          </a:p>
          <a:p>
            <a:pPr marL="457200">
              <a:buClr>
                <a:srgbClr val="000000"/>
              </a:buClr>
            </a:pPr>
            <a:r>
              <a:rPr lang="en" sz="1500" kern="0" dirty="0">
                <a:solidFill>
                  <a:srgbClr val="000000"/>
                </a:solidFill>
                <a:latin typeface="Lato Light"/>
                <a:ea typeface="Lato Light"/>
                <a:cs typeface="Lato Light"/>
                <a:sym typeface="Lato Light"/>
              </a:rPr>
              <a:t>Access to the 2GI mentor network</a:t>
            </a:r>
            <a:br>
              <a:rPr lang="en" sz="1500" kern="0" dirty="0">
                <a:solidFill>
                  <a:srgbClr val="000000"/>
                </a:solidFill>
                <a:latin typeface="Lato Light"/>
                <a:ea typeface="Lato Light"/>
                <a:cs typeface="Lato Light"/>
                <a:sym typeface="Lato Light"/>
              </a:rPr>
            </a:br>
            <a:endParaRPr sz="1500" kern="0" dirty="0">
              <a:solidFill>
                <a:srgbClr val="000000"/>
              </a:solidFill>
              <a:latin typeface="Lato Light"/>
              <a:ea typeface="Lato Light"/>
              <a:cs typeface="Lato Light"/>
              <a:sym typeface="Lato Light"/>
            </a:endParaRPr>
          </a:p>
          <a:p>
            <a:pPr marL="457200">
              <a:buClr>
                <a:srgbClr val="000000"/>
              </a:buClr>
            </a:pPr>
            <a:r>
              <a:rPr lang="en" sz="1500" kern="0" dirty="0">
                <a:solidFill>
                  <a:srgbClr val="000000"/>
                </a:solidFill>
                <a:latin typeface="Lato Light"/>
                <a:ea typeface="Lato Light"/>
                <a:cs typeface="Lato Light"/>
                <a:sym typeface="Lato Light"/>
              </a:rPr>
              <a:t>Alumni network and programming</a:t>
            </a:r>
            <a:br>
              <a:rPr lang="en" sz="1500" kern="0" dirty="0">
                <a:solidFill>
                  <a:srgbClr val="000000"/>
                </a:solidFill>
                <a:latin typeface="Lato Light"/>
                <a:ea typeface="Lato Light"/>
                <a:cs typeface="Lato Light"/>
                <a:sym typeface="Lato Light"/>
              </a:rPr>
            </a:br>
            <a:endParaRPr sz="1500" kern="0" dirty="0">
              <a:solidFill>
                <a:srgbClr val="000000"/>
              </a:solidFill>
              <a:latin typeface="Lato Light"/>
              <a:ea typeface="Lato Light"/>
              <a:cs typeface="Lato Light"/>
              <a:sym typeface="Lato Light"/>
            </a:endParaRPr>
          </a:p>
          <a:p>
            <a:pPr marL="457200">
              <a:buClr>
                <a:srgbClr val="000000"/>
              </a:buClr>
            </a:pPr>
            <a:r>
              <a:rPr lang="en" sz="1500" kern="0" dirty="0">
                <a:solidFill>
                  <a:srgbClr val="000000"/>
                </a:solidFill>
                <a:latin typeface="Lato Light"/>
                <a:ea typeface="Lato Light"/>
                <a:cs typeface="Lato Light"/>
                <a:sym typeface="Lato Light"/>
              </a:rPr>
              <a:t>Investor intros and fundraising support</a:t>
            </a:r>
            <a:endParaRPr sz="1500" kern="0" dirty="0">
              <a:solidFill>
                <a:srgbClr val="000000"/>
              </a:solidFill>
              <a:latin typeface="Lato Light"/>
              <a:ea typeface="Lato Light"/>
              <a:cs typeface="Lato Light"/>
              <a:sym typeface="Lato Light"/>
            </a:endParaRPr>
          </a:p>
        </p:txBody>
      </p:sp>
      <p:sp>
        <p:nvSpPr>
          <p:cNvPr id="115" name="Google Shape;115;p23"/>
          <p:cNvSpPr/>
          <p:nvPr/>
        </p:nvSpPr>
        <p:spPr>
          <a:xfrm>
            <a:off x="-1875" y="857250"/>
            <a:ext cx="9144000" cy="189300"/>
          </a:xfrm>
          <a:prstGeom prst="rect">
            <a:avLst/>
          </a:prstGeom>
          <a:solidFill>
            <a:schemeClr val="dk1"/>
          </a:solidFill>
          <a:ln>
            <a:noFill/>
          </a:ln>
        </p:spPr>
        <p:txBody>
          <a:bodyPr spcFirstLastPara="1" wrap="square" lIns="91425" tIns="91425" rIns="91425" bIns="91425" anchor="ctr" anchorCtr="0">
            <a:noAutofit/>
          </a:bodyPr>
          <a:lstStyle/>
          <a:p>
            <a:pPr>
              <a:buClr>
                <a:srgbClr val="000000"/>
              </a:buClr>
            </a:pPr>
            <a:endParaRPr sz="1400" kern="0">
              <a:solidFill>
                <a:srgbClr val="000000"/>
              </a:solidFill>
              <a:latin typeface="Arial"/>
              <a:cs typeface="Arial"/>
              <a:sym typeface="Arial"/>
            </a:endParaRPr>
          </a:p>
        </p:txBody>
      </p:sp>
      <p:sp>
        <p:nvSpPr>
          <p:cNvPr id="116" name="Google Shape;116;p23"/>
          <p:cNvSpPr/>
          <p:nvPr/>
        </p:nvSpPr>
        <p:spPr>
          <a:xfrm>
            <a:off x="-1875" y="5811325"/>
            <a:ext cx="9144000" cy="189300"/>
          </a:xfrm>
          <a:prstGeom prst="rect">
            <a:avLst/>
          </a:prstGeom>
          <a:solidFill>
            <a:schemeClr val="dk1"/>
          </a:solidFill>
          <a:ln>
            <a:noFill/>
          </a:ln>
        </p:spPr>
        <p:txBody>
          <a:bodyPr spcFirstLastPara="1" wrap="square" lIns="91425" tIns="91425" rIns="91425" bIns="91425" anchor="ctr" anchorCtr="0">
            <a:noAutofit/>
          </a:bodyPr>
          <a:lstStyle/>
          <a:p>
            <a:pPr>
              <a:buClr>
                <a:srgbClr val="000000"/>
              </a:buClr>
            </a:pPr>
            <a:endParaRPr sz="1400" kern="0">
              <a:solidFill>
                <a:srgbClr val="000000"/>
              </a:solidFill>
              <a:latin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F6C9D892-8FFE-3A5D-FD5B-885F2DD1F3BE}"/>
              </a:ext>
            </a:extLst>
          </p:cNvPr>
          <p:cNvSpPr>
            <a:spLocks noGrp="1" noChangeArrowheads="1"/>
          </p:cNvSpPr>
          <p:nvPr>
            <p:ph type="ctrTitle"/>
          </p:nvPr>
        </p:nvSpPr>
        <p:spPr>
          <a:xfrm>
            <a:off x="838200" y="707572"/>
            <a:ext cx="7315200" cy="762000"/>
          </a:xfrm>
        </p:spPr>
        <p:txBody>
          <a:bodyPr>
            <a:normAutofit/>
          </a:bodyPr>
          <a:lstStyle/>
          <a:p>
            <a:pPr eaLnBrk="1" hangingPunct="1"/>
            <a:r>
              <a:rPr lang="en-US" sz="4000" b="1" i="1" kern="1200" dirty="0">
                <a:solidFill>
                  <a:srgbClr val="00B0F0"/>
                </a:solidFill>
                <a:latin typeface="+mj-lt"/>
                <a:ea typeface="+mj-ea"/>
                <a:cs typeface="+mj-cs"/>
              </a:rPr>
              <a:t>Housekeeping I: Captioning</a:t>
            </a:r>
            <a:r>
              <a:rPr lang="en-US" altLang="en-US" b="1" i="1" dirty="0">
                <a:solidFill>
                  <a:srgbClr val="00B0F0"/>
                </a:solidFill>
              </a:rPr>
              <a:t> </a:t>
            </a:r>
          </a:p>
        </p:txBody>
      </p:sp>
      <p:sp>
        <p:nvSpPr>
          <p:cNvPr id="13315" name="Rectangle 3" descr="If you wish to personalize the captioning:&#10;&#10;We have sign language interpreters. You should be able to pin them to your screen.&#10;Alternatively, Click the “Live Transcript” button on the Zoom panel to find the Hide Captions option,or adjust caption size under the “subtitle settings...” option.&#10;">
            <a:extLst>
              <a:ext uri="{FF2B5EF4-FFF2-40B4-BE49-F238E27FC236}">
                <a16:creationId xmlns:a16="http://schemas.microsoft.com/office/drawing/2014/main" id="{71153295-416D-9238-F600-B1FA14C57290}"/>
              </a:ext>
            </a:extLst>
          </p:cNvPr>
          <p:cNvSpPr>
            <a:spLocks noGrp="1" noChangeArrowheads="1"/>
          </p:cNvSpPr>
          <p:nvPr>
            <p:ph type="subTitle" idx="1"/>
          </p:nvPr>
        </p:nvSpPr>
        <p:spPr>
          <a:xfrm>
            <a:off x="609600" y="1828799"/>
            <a:ext cx="7772400" cy="4321629"/>
          </a:xfrm>
        </p:spPr>
        <p:txBody>
          <a:bodyPr/>
          <a:lstStyle/>
          <a:p>
            <a:pPr eaLnBrk="1" hangingPunct="1">
              <a:lnSpc>
                <a:spcPct val="90000"/>
              </a:lnSpc>
            </a:pPr>
            <a:r>
              <a:rPr lang="en-US" altLang="en-US" sz="2400" dirty="0">
                <a:solidFill>
                  <a:schemeClr val="tx1"/>
                </a:solidFill>
              </a:rPr>
              <a:t>If you wish to personalize the captioning:</a:t>
            </a:r>
          </a:p>
          <a:p>
            <a:pPr eaLnBrk="1" hangingPunct="1">
              <a:lnSpc>
                <a:spcPct val="90000"/>
              </a:lnSpc>
            </a:pPr>
            <a:endParaRPr lang="en-US" altLang="en-US" sz="2400" dirty="0">
              <a:solidFill>
                <a:schemeClr val="tx1"/>
              </a:solidFill>
            </a:endParaRPr>
          </a:p>
          <a:p>
            <a:pPr marL="457200" indent="-457200">
              <a:buFont typeface="Arial" panose="020B0604020202020204" pitchFamily="34" charset="0"/>
              <a:buChar char="•"/>
            </a:pPr>
            <a:r>
              <a:rPr lang="en-US" altLang="en-US" sz="2400" dirty="0"/>
              <a:t>We have sign language interpreters. You should be able to pin them to your screen.</a:t>
            </a:r>
          </a:p>
          <a:p>
            <a:pPr marL="457200" indent="-457200">
              <a:buFont typeface="Arial" panose="020B0604020202020204" pitchFamily="34" charset="0"/>
              <a:buChar char="•"/>
            </a:pPr>
            <a:endParaRPr lang="en-US" altLang="en-US" sz="2400" dirty="0">
              <a:solidFill>
                <a:schemeClr val="tx1"/>
              </a:solidFill>
            </a:endParaRPr>
          </a:p>
          <a:p>
            <a:pPr marL="457200" indent="-457200">
              <a:buFont typeface="Arial" panose="020B0604020202020204" pitchFamily="34" charset="0"/>
              <a:buChar char="•"/>
            </a:pPr>
            <a:r>
              <a:rPr lang="en-US" altLang="en-US" sz="2400" dirty="0">
                <a:solidFill>
                  <a:schemeClr val="tx1"/>
                </a:solidFill>
              </a:rPr>
              <a:t>Alternatively, Click the “Live Transcript” button on the Zoom panel to find the Hide Captions </a:t>
            </a:r>
            <a:r>
              <a:rPr lang="en-US" altLang="en-US" sz="2400" dirty="0" err="1">
                <a:solidFill>
                  <a:schemeClr val="tx1"/>
                </a:solidFill>
              </a:rPr>
              <a:t>option,or</a:t>
            </a:r>
            <a:r>
              <a:rPr lang="en-US" altLang="en-US" sz="2400" dirty="0">
                <a:solidFill>
                  <a:schemeClr val="tx1"/>
                </a:solidFill>
              </a:rPr>
              <a:t> adjust caption size under the “subtitle settings...” option.</a:t>
            </a:r>
          </a:p>
          <a:p>
            <a:pPr eaLnBrk="1" hangingPunct="1">
              <a:lnSpc>
                <a:spcPct val="90000"/>
              </a:lnSpc>
            </a:pPr>
            <a:endParaRPr lang="en-US" altLang="en-US" sz="2400" dirty="0">
              <a:solidFill>
                <a:schemeClr val="tx1"/>
              </a:solidFill>
            </a:endParaRPr>
          </a:p>
        </p:txBody>
      </p:sp>
      <p:pic>
        <p:nvPicPr>
          <p:cNvPr id="3" name="Picture 2" descr="Ability360 logo">
            <a:extLst>
              <a:ext uri="{FF2B5EF4-FFF2-40B4-BE49-F238E27FC236}">
                <a16:creationId xmlns:a16="http://schemas.microsoft.com/office/drawing/2014/main" id="{82A48324-9AB3-861F-C038-0BC9B376FDD9}"/>
              </a:ext>
            </a:extLst>
          </p:cNvPr>
          <p:cNvPicPr>
            <a:picLocks noChangeAspect="1"/>
          </p:cNvPicPr>
          <p:nvPr/>
        </p:nvPicPr>
        <p:blipFill>
          <a:blip r:embed="rId3"/>
          <a:srcRect/>
          <a:stretch/>
        </p:blipFill>
        <p:spPr>
          <a:xfrm>
            <a:off x="6495143" y="6150428"/>
            <a:ext cx="2451100" cy="294132"/>
          </a:xfrm>
          <a:prstGeom prst="rect">
            <a:avLst/>
          </a:prstGeom>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Google Shape;130;p24"/>
          <p:cNvSpPr/>
          <p:nvPr/>
        </p:nvSpPr>
        <p:spPr>
          <a:xfrm>
            <a:off x="-1875" y="857250"/>
            <a:ext cx="9144000" cy="189300"/>
          </a:xfrm>
          <a:prstGeom prst="rect">
            <a:avLst/>
          </a:prstGeom>
          <a:solidFill>
            <a:schemeClr val="dk1"/>
          </a:solidFill>
          <a:ln>
            <a:noFill/>
          </a:ln>
        </p:spPr>
        <p:txBody>
          <a:bodyPr spcFirstLastPara="1" wrap="square" lIns="91425" tIns="91425" rIns="91425" bIns="91425" anchor="ctr" anchorCtr="0">
            <a:noAutofit/>
          </a:bodyPr>
          <a:lstStyle/>
          <a:p>
            <a:pPr>
              <a:buClr>
                <a:srgbClr val="000000"/>
              </a:buClr>
            </a:pPr>
            <a:endParaRPr sz="1400" kern="0">
              <a:solidFill>
                <a:srgbClr val="000000"/>
              </a:solidFill>
              <a:latin typeface="Arial"/>
              <a:cs typeface="Arial"/>
              <a:sym typeface="Arial"/>
            </a:endParaRPr>
          </a:p>
        </p:txBody>
      </p:sp>
      <p:sp>
        <p:nvSpPr>
          <p:cNvPr id="131" name="Google Shape;131;p24"/>
          <p:cNvSpPr/>
          <p:nvPr/>
        </p:nvSpPr>
        <p:spPr>
          <a:xfrm>
            <a:off x="-1875" y="5811325"/>
            <a:ext cx="9144000" cy="189300"/>
          </a:xfrm>
          <a:prstGeom prst="rect">
            <a:avLst/>
          </a:prstGeom>
          <a:solidFill>
            <a:schemeClr val="dk1"/>
          </a:solidFill>
          <a:ln>
            <a:noFill/>
          </a:ln>
        </p:spPr>
        <p:txBody>
          <a:bodyPr spcFirstLastPara="1" wrap="square" lIns="91425" tIns="91425" rIns="91425" bIns="91425" anchor="ctr" anchorCtr="0">
            <a:noAutofit/>
          </a:bodyPr>
          <a:lstStyle/>
          <a:p>
            <a:pPr>
              <a:buClr>
                <a:srgbClr val="000000"/>
              </a:buClr>
            </a:pPr>
            <a:endParaRPr sz="1400" kern="0">
              <a:solidFill>
                <a:srgbClr val="000000"/>
              </a:solidFill>
              <a:latin typeface="Arial"/>
              <a:cs typeface="Arial"/>
              <a:sym typeface="Arial"/>
            </a:endParaRPr>
          </a:p>
        </p:txBody>
      </p:sp>
      <p:cxnSp>
        <p:nvCxnSpPr>
          <p:cNvPr id="132" name="Google Shape;132;p24"/>
          <p:cNvCxnSpPr/>
          <p:nvPr/>
        </p:nvCxnSpPr>
        <p:spPr>
          <a:xfrm>
            <a:off x="605725" y="5162775"/>
            <a:ext cx="2723400" cy="0"/>
          </a:xfrm>
          <a:prstGeom prst="straightConnector1">
            <a:avLst/>
          </a:prstGeom>
          <a:noFill/>
          <a:ln w="19050" cap="flat" cmpd="sng">
            <a:solidFill>
              <a:srgbClr val="004586"/>
            </a:solidFill>
            <a:prstDash val="solid"/>
            <a:round/>
            <a:headEnd type="none" w="med" len="med"/>
            <a:tailEnd type="none" w="med" len="med"/>
          </a:ln>
        </p:spPr>
      </p:cxnSp>
      <p:sp>
        <p:nvSpPr>
          <p:cNvPr id="133" name="Google Shape;133;p24" descr="Cohort Startup Profile&#10;"/>
          <p:cNvSpPr txBox="1"/>
          <p:nvPr/>
        </p:nvSpPr>
        <p:spPr>
          <a:xfrm>
            <a:off x="730936" y="4583725"/>
            <a:ext cx="4147800" cy="554100"/>
          </a:xfrm>
          <a:prstGeom prst="rect">
            <a:avLst/>
          </a:prstGeom>
          <a:noFill/>
          <a:ln>
            <a:noFill/>
          </a:ln>
        </p:spPr>
        <p:txBody>
          <a:bodyPr spcFirstLastPara="1" wrap="square" lIns="91425" tIns="91425" rIns="91425" bIns="91425" anchor="t" anchorCtr="0">
            <a:spAutoFit/>
          </a:bodyPr>
          <a:lstStyle/>
          <a:p>
            <a:pPr>
              <a:buClr>
                <a:srgbClr val="000000"/>
              </a:buClr>
            </a:pPr>
            <a:r>
              <a:rPr lang="en" sz="2400" kern="0" dirty="0">
                <a:solidFill>
                  <a:srgbClr val="000000"/>
                </a:solidFill>
                <a:latin typeface="Lato Light"/>
                <a:ea typeface="Lato Light"/>
                <a:cs typeface="Lato Light"/>
                <a:sym typeface="Lato Light"/>
              </a:rPr>
              <a:t>Cohort </a:t>
            </a:r>
            <a:r>
              <a:rPr lang="en" sz="2400" kern="0" dirty="0">
                <a:solidFill>
                  <a:srgbClr val="000000"/>
                </a:solidFill>
                <a:latin typeface="Lato Black"/>
                <a:ea typeface="Lato Black"/>
                <a:cs typeface="Lato Black"/>
                <a:sym typeface="Lato Black"/>
              </a:rPr>
              <a:t>Startup Profile</a:t>
            </a:r>
            <a:endParaRPr sz="2400" kern="0" dirty="0">
              <a:solidFill>
                <a:srgbClr val="000000"/>
              </a:solidFill>
              <a:latin typeface="Lato Black"/>
              <a:ea typeface="Lato Black"/>
              <a:cs typeface="Lato Black"/>
              <a:sym typeface="Lato Black"/>
            </a:endParaRPr>
          </a:p>
        </p:txBody>
      </p:sp>
      <p:sp>
        <p:nvSpPr>
          <p:cNvPr id="134" name="Google Shape;134;p24" descr="Target revenue of $5M-10 M in 5-10 years&#10;&#10;Employment growth of at least 3x within 5 years with 51% disabled employees&#10;&#10;Leadership in their sector with a goal of increasing media impressions and engagement at least 3x year over year&#10;"/>
          <p:cNvSpPr txBox="1"/>
          <p:nvPr/>
        </p:nvSpPr>
        <p:spPr>
          <a:xfrm>
            <a:off x="4097225" y="1592001"/>
            <a:ext cx="4608300" cy="2343175"/>
          </a:xfrm>
          <a:prstGeom prst="rect">
            <a:avLst/>
          </a:prstGeom>
          <a:noFill/>
          <a:ln>
            <a:noFill/>
          </a:ln>
        </p:spPr>
        <p:txBody>
          <a:bodyPr spcFirstLastPara="1" wrap="square" lIns="91425" tIns="91425" rIns="91425" bIns="91425" anchor="t" anchorCtr="0">
            <a:spAutoFit/>
          </a:bodyPr>
          <a:lstStyle/>
          <a:p>
            <a:pPr>
              <a:lnSpc>
                <a:spcPct val="115000"/>
              </a:lnSpc>
              <a:buClr>
                <a:srgbClr val="000000"/>
              </a:buClr>
            </a:pPr>
            <a:r>
              <a:rPr lang="en" sz="1450" kern="0" dirty="0">
                <a:solidFill>
                  <a:srgbClr val="000000"/>
                </a:solidFill>
                <a:latin typeface="Lato Black"/>
                <a:ea typeface="Lato Black"/>
                <a:cs typeface="Lato Black"/>
                <a:sym typeface="Lato Black"/>
              </a:rPr>
              <a:t>Target revenue </a:t>
            </a:r>
            <a:r>
              <a:rPr lang="en" sz="1450" kern="0" dirty="0">
                <a:solidFill>
                  <a:srgbClr val="000000"/>
                </a:solidFill>
                <a:latin typeface="Lato Light"/>
                <a:ea typeface="Lato Light"/>
                <a:cs typeface="Lato Light"/>
                <a:sym typeface="Lato Light"/>
              </a:rPr>
              <a:t>of $5M-10 M in 5-10 years</a:t>
            </a:r>
            <a:endParaRPr sz="1450" kern="0" dirty="0">
              <a:solidFill>
                <a:srgbClr val="171D1A"/>
              </a:solidFill>
              <a:latin typeface="Lato Light"/>
              <a:ea typeface="Lato Light"/>
              <a:cs typeface="Lato Light"/>
              <a:sym typeface="Lato Light"/>
            </a:endParaRPr>
          </a:p>
          <a:p>
            <a:pPr>
              <a:lnSpc>
                <a:spcPct val="115000"/>
              </a:lnSpc>
              <a:spcBef>
                <a:spcPts val="1100"/>
              </a:spcBef>
              <a:buClr>
                <a:srgbClr val="000000"/>
              </a:buClr>
            </a:pPr>
            <a:endParaRPr sz="1350" kern="0" dirty="0">
              <a:solidFill>
                <a:srgbClr val="000000"/>
              </a:solidFill>
              <a:latin typeface="Lato Light"/>
              <a:ea typeface="Lato Light"/>
              <a:cs typeface="Lato Light"/>
              <a:sym typeface="Lato Light"/>
            </a:endParaRPr>
          </a:p>
          <a:p>
            <a:pPr>
              <a:lnSpc>
                <a:spcPct val="115000"/>
              </a:lnSpc>
              <a:buClr>
                <a:srgbClr val="000000"/>
              </a:buClr>
              <a:buSzPts val="1100"/>
            </a:pPr>
            <a:r>
              <a:rPr lang="en" sz="1450" kern="0" dirty="0">
                <a:solidFill>
                  <a:srgbClr val="1D1C1D"/>
                </a:solidFill>
                <a:latin typeface="Lato Black"/>
                <a:ea typeface="Lato Black"/>
                <a:cs typeface="Lato Black"/>
                <a:sym typeface="Lato Black"/>
              </a:rPr>
              <a:t>Employment growth</a:t>
            </a:r>
            <a:r>
              <a:rPr lang="en" sz="1450" kern="0" dirty="0">
                <a:solidFill>
                  <a:srgbClr val="1D1C1D"/>
                </a:solidFill>
                <a:latin typeface="Lato"/>
                <a:ea typeface="Lato"/>
                <a:cs typeface="Lato"/>
                <a:sym typeface="Lato"/>
              </a:rPr>
              <a:t> </a:t>
            </a:r>
            <a:r>
              <a:rPr lang="en" sz="1450" kern="0" dirty="0">
                <a:solidFill>
                  <a:srgbClr val="1D1C1D"/>
                </a:solidFill>
                <a:latin typeface="Lato Light"/>
                <a:ea typeface="Lato Light"/>
                <a:cs typeface="Lato Light"/>
                <a:sym typeface="Lato Light"/>
              </a:rPr>
              <a:t>of at least 3x within 5 years with 51% disabled employees</a:t>
            </a:r>
            <a:endParaRPr sz="1450" kern="0" dirty="0">
              <a:solidFill>
                <a:srgbClr val="1D1C1D"/>
              </a:solidFill>
              <a:latin typeface="Lato Light"/>
              <a:ea typeface="Lato Light"/>
              <a:cs typeface="Lato Light"/>
              <a:sym typeface="Lato Light"/>
            </a:endParaRPr>
          </a:p>
          <a:p>
            <a:pPr>
              <a:lnSpc>
                <a:spcPct val="115000"/>
              </a:lnSpc>
              <a:buClr>
                <a:srgbClr val="000000"/>
              </a:buClr>
            </a:pPr>
            <a:endParaRPr sz="1350" kern="0" dirty="0">
              <a:solidFill>
                <a:srgbClr val="000000"/>
              </a:solidFill>
              <a:latin typeface="Lato Black"/>
              <a:ea typeface="Lato Black"/>
              <a:cs typeface="Lato Black"/>
              <a:sym typeface="Lato Black"/>
            </a:endParaRPr>
          </a:p>
          <a:p>
            <a:pPr>
              <a:lnSpc>
                <a:spcPct val="115000"/>
              </a:lnSpc>
              <a:buClr>
                <a:srgbClr val="000000"/>
              </a:buClr>
            </a:pPr>
            <a:r>
              <a:rPr lang="en" sz="1450" kern="0" dirty="0">
                <a:solidFill>
                  <a:srgbClr val="000000"/>
                </a:solidFill>
                <a:latin typeface="Lato Black"/>
                <a:ea typeface="Lato Black"/>
                <a:cs typeface="Lato Black"/>
                <a:sym typeface="Lato Black"/>
              </a:rPr>
              <a:t>Leadership in their sector</a:t>
            </a:r>
            <a:r>
              <a:rPr lang="en" sz="1450" kern="0" dirty="0">
                <a:solidFill>
                  <a:srgbClr val="000000"/>
                </a:solidFill>
                <a:latin typeface="Lato Light"/>
                <a:ea typeface="Lato Light"/>
                <a:cs typeface="Lato Light"/>
                <a:sym typeface="Lato Light"/>
              </a:rPr>
              <a:t> with a goal of increasing media impressions and engagement at least 3x year over year</a:t>
            </a:r>
            <a:endParaRPr sz="1450" kern="0" dirty="0">
              <a:solidFill>
                <a:srgbClr val="000000"/>
              </a:solidFill>
              <a:latin typeface="Lato Light"/>
              <a:ea typeface="Lato Light"/>
              <a:cs typeface="Lato Light"/>
              <a:sym typeface="Lato Light"/>
            </a:endParaRPr>
          </a:p>
        </p:txBody>
      </p:sp>
      <p:sp>
        <p:nvSpPr>
          <p:cNvPr id="139" name="Google Shape;139;p24" descr="Technology implementation  in their startup growth and sustainability strategy&#10;"/>
          <p:cNvSpPr txBox="1"/>
          <p:nvPr/>
        </p:nvSpPr>
        <p:spPr>
          <a:xfrm>
            <a:off x="4097225" y="4002350"/>
            <a:ext cx="4540800" cy="631200"/>
          </a:xfrm>
          <a:prstGeom prst="rect">
            <a:avLst/>
          </a:prstGeom>
          <a:noFill/>
          <a:ln>
            <a:noFill/>
          </a:ln>
        </p:spPr>
        <p:txBody>
          <a:bodyPr spcFirstLastPara="1" wrap="square" lIns="91425" tIns="91425" rIns="91425" bIns="91425" anchor="t" anchorCtr="0">
            <a:spAutoFit/>
          </a:bodyPr>
          <a:lstStyle/>
          <a:p>
            <a:pPr>
              <a:buClr>
                <a:srgbClr val="000000"/>
              </a:buClr>
            </a:pPr>
            <a:r>
              <a:rPr lang="en" sz="1450" kern="0" dirty="0">
                <a:solidFill>
                  <a:srgbClr val="000000"/>
                </a:solidFill>
                <a:latin typeface="Lato Black"/>
                <a:ea typeface="Lato Black"/>
                <a:cs typeface="Lato Black"/>
                <a:sym typeface="Lato Black"/>
              </a:rPr>
              <a:t>Technology implementation </a:t>
            </a:r>
            <a:r>
              <a:rPr lang="en" sz="1450" kern="0" dirty="0">
                <a:solidFill>
                  <a:srgbClr val="000000"/>
                </a:solidFill>
                <a:latin typeface="Lato"/>
                <a:ea typeface="Lato"/>
                <a:cs typeface="Lato"/>
                <a:sym typeface="Lato"/>
              </a:rPr>
              <a:t> </a:t>
            </a:r>
            <a:r>
              <a:rPr lang="en" sz="1450" kern="0" dirty="0">
                <a:solidFill>
                  <a:srgbClr val="000000"/>
                </a:solidFill>
                <a:latin typeface="Lato Light"/>
                <a:ea typeface="Lato Light"/>
                <a:cs typeface="Lato Light"/>
                <a:sym typeface="Lato Light"/>
              </a:rPr>
              <a:t>in their startup growth and sustainability strategy</a:t>
            </a:r>
            <a:endParaRPr sz="1450" kern="0" dirty="0">
              <a:solidFill>
                <a:srgbClr val="000000"/>
              </a:solidFill>
              <a:latin typeface="Lato Light"/>
              <a:ea typeface="Lato Light"/>
              <a:cs typeface="Lato Light"/>
              <a:sym typeface="Lato Light"/>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sp>
        <p:nvSpPr>
          <p:cNvPr id="261" name="Google Shape;261;p30"/>
          <p:cNvSpPr/>
          <p:nvPr/>
        </p:nvSpPr>
        <p:spPr>
          <a:xfrm>
            <a:off x="2729500" y="849925"/>
            <a:ext cx="6414600" cy="5143500"/>
          </a:xfrm>
          <a:prstGeom prst="rect">
            <a:avLst/>
          </a:prstGeom>
          <a:solidFill>
            <a:srgbClr val="FAFAFA"/>
          </a:solidFill>
          <a:ln>
            <a:noFill/>
          </a:ln>
        </p:spPr>
        <p:txBody>
          <a:bodyPr spcFirstLastPara="1" wrap="square" lIns="91425" tIns="91425" rIns="91425" bIns="91425" anchor="ctr" anchorCtr="0">
            <a:noAutofit/>
          </a:bodyPr>
          <a:lstStyle/>
          <a:p>
            <a:pPr>
              <a:buClr>
                <a:srgbClr val="000000"/>
              </a:buClr>
            </a:pPr>
            <a:endParaRPr sz="1400" kern="0">
              <a:solidFill>
                <a:srgbClr val="000000"/>
              </a:solidFill>
              <a:latin typeface="Arial"/>
              <a:cs typeface="Arial"/>
              <a:sym typeface="Arial"/>
            </a:endParaRPr>
          </a:p>
        </p:txBody>
      </p:sp>
      <p:sp>
        <p:nvSpPr>
          <p:cNvPr id="262" name="Google Shape;262;p30" descr="Featured Partners&#10;"/>
          <p:cNvSpPr txBox="1"/>
          <p:nvPr/>
        </p:nvSpPr>
        <p:spPr>
          <a:xfrm>
            <a:off x="363427" y="3060175"/>
            <a:ext cx="1683900" cy="831300"/>
          </a:xfrm>
          <a:prstGeom prst="rect">
            <a:avLst/>
          </a:prstGeom>
          <a:noFill/>
          <a:ln>
            <a:noFill/>
          </a:ln>
        </p:spPr>
        <p:txBody>
          <a:bodyPr spcFirstLastPara="1" wrap="square" lIns="91425" tIns="91425" rIns="91425" bIns="91425" anchor="t" anchorCtr="0">
            <a:spAutoFit/>
          </a:bodyPr>
          <a:lstStyle/>
          <a:p>
            <a:pPr>
              <a:buClr>
                <a:srgbClr val="000000"/>
              </a:buClr>
            </a:pPr>
            <a:r>
              <a:rPr lang="en" sz="2100" kern="0" dirty="0">
                <a:solidFill>
                  <a:srgbClr val="000000"/>
                </a:solidFill>
                <a:latin typeface="Lato Light"/>
                <a:ea typeface="Lato Light"/>
                <a:cs typeface="Lato Light"/>
                <a:sym typeface="Lato Light"/>
              </a:rPr>
              <a:t>Featured </a:t>
            </a:r>
            <a:endParaRPr sz="2100" kern="0" dirty="0">
              <a:solidFill>
                <a:srgbClr val="000000"/>
              </a:solidFill>
              <a:latin typeface="Lato Light"/>
              <a:ea typeface="Lato Light"/>
              <a:cs typeface="Lato Light"/>
              <a:sym typeface="Lato Light"/>
            </a:endParaRPr>
          </a:p>
          <a:p>
            <a:pPr>
              <a:buClr>
                <a:srgbClr val="000000"/>
              </a:buClr>
            </a:pPr>
            <a:r>
              <a:rPr lang="en" sz="2100" kern="0" dirty="0">
                <a:solidFill>
                  <a:srgbClr val="000000"/>
                </a:solidFill>
                <a:latin typeface="Lato Black"/>
                <a:ea typeface="Lato Black"/>
                <a:cs typeface="Lato Black"/>
                <a:sym typeface="Lato Black"/>
              </a:rPr>
              <a:t>Partners</a:t>
            </a:r>
            <a:endParaRPr sz="1200" kern="0" dirty="0">
              <a:solidFill>
                <a:srgbClr val="000000"/>
              </a:solidFill>
              <a:latin typeface="Lato Light"/>
              <a:ea typeface="Lato Light"/>
              <a:cs typeface="Lato Light"/>
              <a:sym typeface="Lato Light"/>
            </a:endParaRPr>
          </a:p>
        </p:txBody>
      </p:sp>
      <p:cxnSp>
        <p:nvCxnSpPr>
          <p:cNvPr id="263" name="Google Shape;263;p30"/>
          <p:cNvCxnSpPr/>
          <p:nvPr/>
        </p:nvCxnSpPr>
        <p:spPr>
          <a:xfrm>
            <a:off x="5315988" y="1492588"/>
            <a:ext cx="0" cy="615000"/>
          </a:xfrm>
          <a:prstGeom prst="straightConnector1">
            <a:avLst/>
          </a:prstGeom>
          <a:noFill/>
          <a:ln w="9525" cap="flat" cmpd="sng">
            <a:solidFill>
              <a:srgbClr val="004586"/>
            </a:solidFill>
            <a:prstDash val="solid"/>
            <a:round/>
            <a:headEnd type="none" w="med" len="med"/>
            <a:tailEnd type="none" w="med" len="med"/>
          </a:ln>
        </p:spPr>
      </p:cxnSp>
      <p:sp>
        <p:nvSpPr>
          <p:cNvPr id="264" name="Google Shape;264;p30"/>
          <p:cNvSpPr/>
          <p:nvPr/>
        </p:nvSpPr>
        <p:spPr>
          <a:xfrm>
            <a:off x="-1875" y="857250"/>
            <a:ext cx="9144000" cy="189300"/>
          </a:xfrm>
          <a:prstGeom prst="rect">
            <a:avLst/>
          </a:prstGeom>
          <a:solidFill>
            <a:schemeClr val="dk1"/>
          </a:solidFill>
          <a:ln>
            <a:noFill/>
          </a:ln>
        </p:spPr>
        <p:txBody>
          <a:bodyPr spcFirstLastPara="1" wrap="square" lIns="91425" tIns="91425" rIns="91425" bIns="91425" anchor="ctr" anchorCtr="0">
            <a:noAutofit/>
          </a:bodyPr>
          <a:lstStyle/>
          <a:p>
            <a:pPr>
              <a:buClr>
                <a:srgbClr val="000000"/>
              </a:buClr>
            </a:pPr>
            <a:endParaRPr sz="1400" kern="0">
              <a:solidFill>
                <a:srgbClr val="000000"/>
              </a:solidFill>
              <a:latin typeface="Arial"/>
              <a:cs typeface="Arial"/>
              <a:sym typeface="Arial"/>
            </a:endParaRPr>
          </a:p>
        </p:txBody>
      </p:sp>
      <p:sp>
        <p:nvSpPr>
          <p:cNvPr id="265" name="Google Shape;265;p30"/>
          <p:cNvSpPr/>
          <p:nvPr/>
        </p:nvSpPr>
        <p:spPr>
          <a:xfrm>
            <a:off x="-1875" y="5811325"/>
            <a:ext cx="9144000" cy="189300"/>
          </a:xfrm>
          <a:prstGeom prst="rect">
            <a:avLst/>
          </a:prstGeom>
          <a:solidFill>
            <a:schemeClr val="dk1"/>
          </a:solidFill>
          <a:ln>
            <a:noFill/>
          </a:ln>
        </p:spPr>
        <p:txBody>
          <a:bodyPr spcFirstLastPara="1" wrap="square" lIns="91425" tIns="91425" rIns="91425" bIns="91425" anchor="ctr" anchorCtr="0">
            <a:noAutofit/>
          </a:bodyPr>
          <a:lstStyle/>
          <a:p>
            <a:pPr>
              <a:buClr>
                <a:srgbClr val="000000"/>
              </a:buClr>
            </a:pPr>
            <a:endParaRPr sz="1400" kern="0">
              <a:solidFill>
                <a:srgbClr val="000000"/>
              </a:solidFill>
              <a:latin typeface="Arial"/>
              <a:cs typeface="Arial"/>
              <a:sym typeface="Arial"/>
            </a:endParaRPr>
          </a:p>
        </p:txBody>
      </p:sp>
      <p:sp>
        <p:nvSpPr>
          <p:cNvPr id="266" name="Google Shape;266;p30" descr="Google was deeply engaged with the 2GI Tech Cohort. They offered one-on-one mentorship from Googlers, branded storytelling and focus groups, a short film documentary, and we created a best practices playbook. &#10;"/>
          <p:cNvSpPr txBox="1"/>
          <p:nvPr/>
        </p:nvSpPr>
        <p:spPr>
          <a:xfrm>
            <a:off x="5530400" y="1238350"/>
            <a:ext cx="3248700" cy="1308020"/>
          </a:xfrm>
          <a:prstGeom prst="rect">
            <a:avLst/>
          </a:prstGeom>
          <a:noFill/>
          <a:ln>
            <a:noFill/>
          </a:ln>
        </p:spPr>
        <p:txBody>
          <a:bodyPr spcFirstLastPara="1" wrap="square" lIns="91425" tIns="91425" rIns="91425" bIns="91425" anchor="t" anchorCtr="0">
            <a:spAutoFit/>
          </a:bodyPr>
          <a:lstStyle/>
          <a:p>
            <a:pPr>
              <a:buClr>
                <a:srgbClr val="000000"/>
              </a:buClr>
            </a:pPr>
            <a:r>
              <a:rPr lang="en" sz="1200" kern="0" dirty="0">
                <a:solidFill>
                  <a:srgbClr val="393D42"/>
                </a:solidFill>
                <a:latin typeface="Lato Light"/>
                <a:ea typeface="Lato Light"/>
                <a:cs typeface="Lato Light"/>
                <a:sym typeface="Lato Light"/>
              </a:rPr>
              <a:t>Google was deeply engaged with the 2GI Tech Cohort. They offered one-on-one mentorship from Googlers, branded storytelling and focus groups, a short film documentary, and we created a best practices playbook.</a:t>
            </a:r>
            <a:r>
              <a:rPr lang="en" sz="1300" kern="0" dirty="0">
                <a:solidFill>
                  <a:srgbClr val="393D42"/>
                </a:solidFill>
                <a:latin typeface="Lato Light"/>
                <a:ea typeface="Lato Light"/>
                <a:cs typeface="Lato Light"/>
                <a:sym typeface="Lato Light"/>
              </a:rPr>
              <a:t> </a:t>
            </a:r>
            <a:endParaRPr sz="1300" kern="0" dirty="0">
              <a:solidFill>
                <a:srgbClr val="393D42"/>
              </a:solidFill>
              <a:latin typeface="Lato Light"/>
              <a:ea typeface="Lato Light"/>
              <a:cs typeface="Lato Light"/>
              <a:sym typeface="Lato Light"/>
            </a:endParaRPr>
          </a:p>
        </p:txBody>
      </p:sp>
      <p:pic>
        <p:nvPicPr>
          <p:cNvPr id="267" name="Google Shape;267;p30" descr="Google for start up logo "/>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a:off x="2892301" y="1657589"/>
            <a:ext cx="2209301" cy="285025"/>
          </a:xfrm>
          <a:prstGeom prst="rect">
            <a:avLst/>
          </a:prstGeom>
          <a:noFill/>
          <a:ln>
            <a:noFill/>
          </a:ln>
        </p:spPr>
      </p:pic>
      <p:cxnSp>
        <p:nvCxnSpPr>
          <p:cNvPr id="268" name="Google Shape;268;p30"/>
          <p:cNvCxnSpPr/>
          <p:nvPr/>
        </p:nvCxnSpPr>
        <p:spPr>
          <a:xfrm flipH="1">
            <a:off x="5315875" y="3004625"/>
            <a:ext cx="13200" cy="739500"/>
          </a:xfrm>
          <a:prstGeom prst="straightConnector1">
            <a:avLst/>
          </a:prstGeom>
          <a:noFill/>
          <a:ln w="9525" cap="flat" cmpd="sng">
            <a:solidFill>
              <a:srgbClr val="004586"/>
            </a:solidFill>
            <a:prstDash val="solid"/>
            <a:round/>
            <a:headEnd type="none" w="med" len="med"/>
            <a:tailEnd type="none" w="med" len="med"/>
          </a:ln>
        </p:spPr>
      </p:cxnSp>
      <p:cxnSp>
        <p:nvCxnSpPr>
          <p:cNvPr id="269" name="Google Shape;269;p30"/>
          <p:cNvCxnSpPr/>
          <p:nvPr/>
        </p:nvCxnSpPr>
        <p:spPr>
          <a:xfrm>
            <a:off x="5315988" y="4765588"/>
            <a:ext cx="0" cy="615000"/>
          </a:xfrm>
          <a:prstGeom prst="straightConnector1">
            <a:avLst/>
          </a:prstGeom>
          <a:noFill/>
          <a:ln w="9525" cap="flat" cmpd="sng">
            <a:solidFill>
              <a:srgbClr val="004586"/>
            </a:solidFill>
            <a:prstDash val="solid"/>
            <a:round/>
            <a:headEnd type="none" w="med" len="med"/>
            <a:tailEnd type="none" w="med" len="med"/>
          </a:ln>
        </p:spPr>
      </p:cxnSp>
      <p:sp>
        <p:nvSpPr>
          <p:cNvPr id="270" name="Google Shape;270;p30" descr="ComcastNBCUniversal has been essential to the launch of our first ever BIPOC Cohort. Through our  partnership we're able to  host a cohort and connect BIPOC Founders with Disabilities to mentors, funding, and opportunities to grow their business"/>
          <p:cNvSpPr txBox="1"/>
          <p:nvPr/>
        </p:nvSpPr>
        <p:spPr>
          <a:xfrm>
            <a:off x="5530400" y="4358913"/>
            <a:ext cx="3248700" cy="1293000"/>
          </a:xfrm>
          <a:prstGeom prst="rect">
            <a:avLst/>
          </a:prstGeom>
          <a:noFill/>
          <a:ln>
            <a:noFill/>
          </a:ln>
        </p:spPr>
        <p:txBody>
          <a:bodyPr spcFirstLastPara="1" wrap="square" lIns="91425" tIns="91425" rIns="91425" bIns="91425" anchor="t" anchorCtr="0">
            <a:spAutoFit/>
          </a:bodyPr>
          <a:lstStyle/>
          <a:p>
            <a:pPr>
              <a:buClr>
                <a:srgbClr val="000000"/>
              </a:buClr>
            </a:pPr>
            <a:r>
              <a:rPr lang="en" sz="1200" kern="0" dirty="0">
                <a:solidFill>
                  <a:srgbClr val="393D42"/>
                </a:solidFill>
                <a:latin typeface="Lato Light"/>
                <a:ea typeface="Lato Light"/>
                <a:cs typeface="Lato Light"/>
                <a:sym typeface="Lato Light"/>
              </a:rPr>
              <a:t>ComcastNBCUniversal has been essential to the launch of our first ever BIPOC Cohort. Through our  partnership we're able to  host a cohort and connect BIPOC Founders with Disabilities to mentors, funding, and opportunities to grow their business.</a:t>
            </a:r>
            <a:endParaRPr sz="1200" kern="0" dirty="0">
              <a:solidFill>
                <a:srgbClr val="393D42"/>
              </a:solidFill>
              <a:latin typeface="Lato Light"/>
              <a:ea typeface="Lato Light"/>
              <a:cs typeface="Lato Light"/>
              <a:sym typeface="Lato Light"/>
            </a:endParaRPr>
          </a:p>
        </p:txBody>
      </p:sp>
      <p:cxnSp>
        <p:nvCxnSpPr>
          <p:cNvPr id="271" name="Google Shape;271;p30"/>
          <p:cNvCxnSpPr/>
          <p:nvPr/>
        </p:nvCxnSpPr>
        <p:spPr>
          <a:xfrm>
            <a:off x="3279350" y="2493100"/>
            <a:ext cx="5321100" cy="0"/>
          </a:xfrm>
          <a:prstGeom prst="straightConnector1">
            <a:avLst/>
          </a:prstGeom>
          <a:noFill/>
          <a:ln w="9525" cap="flat" cmpd="sng">
            <a:solidFill>
              <a:schemeClr val="dk2"/>
            </a:solidFill>
            <a:prstDash val="solid"/>
            <a:round/>
            <a:headEnd type="none" w="med" len="med"/>
            <a:tailEnd type="none" w="med" len="med"/>
          </a:ln>
        </p:spPr>
      </p:cxnSp>
      <p:cxnSp>
        <p:nvCxnSpPr>
          <p:cNvPr id="272" name="Google Shape;272;p30"/>
          <p:cNvCxnSpPr/>
          <p:nvPr/>
        </p:nvCxnSpPr>
        <p:spPr>
          <a:xfrm>
            <a:off x="3279350" y="4204100"/>
            <a:ext cx="5321100" cy="0"/>
          </a:xfrm>
          <a:prstGeom prst="straightConnector1">
            <a:avLst/>
          </a:prstGeom>
          <a:noFill/>
          <a:ln w="9525" cap="flat" cmpd="sng">
            <a:solidFill>
              <a:schemeClr val="dk2"/>
            </a:solidFill>
            <a:prstDash val="solid"/>
            <a:round/>
            <a:headEnd type="none" w="med" len="med"/>
            <a:tailEnd type="none" w="med" len="med"/>
          </a:ln>
        </p:spPr>
      </p:cxnSp>
      <p:pic>
        <p:nvPicPr>
          <p:cNvPr id="273" name="Google Shape;273;p30" descr="A logo with colorful symbols&#10;&#10;Description automatically generated with low confidence"/>
          <p:cNvPicPr preferRelativeResize="0"/>
          <p:nvPr/>
        </p:nvPicPr>
        <p:blipFill>
          <a:blip r:embed="rId4" cstate="print">
            <a:alphaModFix/>
            <a:extLst>
              <a:ext uri="{28A0092B-C50C-407E-A947-70E740481C1C}">
                <a14:useLocalDpi xmlns:a14="http://schemas.microsoft.com/office/drawing/2010/main"/>
              </a:ext>
            </a:extLst>
          </a:blip>
          <a:stretch>
            <a:fillRect/>
          </a:stretch>
        </p:blipFill>
        <p:spPr>
          <a:xfrm>
            <a:off x="3129222" y="4649773"/>
            <a:ext cx="2037491" cy="831300"/>
          </a:xfrm>
          <a:prstGeom prst="rect">
            <a:avLst/>
          </a:prstGeom>
          <a:noFill/>
          <a:ln>
            <a:noFill/>
          </a:ln>
        </p:spPr>
      </p:pic>
      <p:pic>
        <p:nvPicPr>
          <p:cNvPr id="274" name="Google Shape;274;p30" descr="A black and white logo&#10;&#10;Description automatically generated with low confidence"/>
          <p:cNvPicPr preferRelativeResize="0"/>
          <p:nvPr/>
        </p:nvPicPr>
        <p:blipFill>
          <a:blip r:embed="rId5" cstate="print">
            <a:alphaModFix/>
            <a:extLst>
              <a:ext uri="{28A0092B-C50C-407E-A947-70E740481C1C}">
                <a14:useLocalDpi xmlns:a14="http://schemas.microsoft.com/office/drawing/2010/main"/>
              </a:ext>
            </a:extLst>
          </a:blip>
          <a:stretch>
            <a:fillRect/>
          </a:stretch>
        </p:blipFill>
        <p:spPr>
          <a:xfrm>
            <a:off x="3621301" y="2871662"/>
            <a:ext cx="962149" cy="962150"/>
          </a:xfrm>
          <a:prstGeom prst="rect">
            <a:avLst/>
          </a:prstGeom>
          <a:noFill/>
          <a:ln>
            <a:noFill/>
          </a:ln>
        </p:spPr>
      </p:pic>
      <p:sp>
        <p:nvSpPr>
          <p:cNvPr id="275" name="Google Shape;275;p30" descr="JPMC engaged with 2GI in creating the first ever online Venture Lab for founders with disabilities. This is an online community platform that engages FwD through self-paced modules and discussions.&#10;"/>
          <p:cNvSpPr txBox="1"/>
          <p:nvPr/>
        </p:nvSpPr>
        <p:spPr>
          <a:xfrm>
            <a:off x="5562900" y="2702100"/>
            <a:ext cx="3000000" cy="1293000"/>
          </a:xfrm>
          <a:prstGeom prst="rect">
            <a:avLst/>
          </a:prstGeom>
          <a:noFill/>
          <a:ln>
            <a:noFill/>
          </a:ln>
        </p:spPr>
        <p:txBody>
          <a:bodyPr spcFirstLastPara="1" wrap="square" lIns="91425" tIns="91425" rIns="91425" bIns="91425" anchor="t" anchorCtr="0">
            <a:spAutoFit/>
          </a:bodyPr>
          <a:lstStyle/>
          <a:p>
            <a:pPr>
              <a:buClr>
                <a:srgbClr val="000000"/>
              </a:buClr>
            </a:pPr>
            <a:r>
              <a:rPr lang="en" sz="1200" kern="0" dirty="0">
                <a:solidFill>
                  <a:srgbClr val="393D42"/>
                </a:solidFill>
                <a:latin typeface="Lato Light"/>
                <a:ea typeface="Lato Light"/>
                <a:cs typeface="Lato Light"/>
                <a:sym typeface="Lato Light"/>
              </a:rPr>
              <a:t>JPMC engaged with 2GI in creating the first ever online Venture Lab for founders with disabilities. This is an online community platform that engages FwD through self-paced modules and discussions.</a:t>
            </a:r>
            <a:endParaRPr sz="1200" kern="0" dirty="0">
              <a:solidFill>
                <a:srgbClr val="393D42"/>
              </a:solidFill>
              <a:latin typeface="Lato Light"/>
              <a:ea typeface="Lato Light"/>
              <a:cs typeface="Lato Light"/>
              <a:sym typeface="Lato Light"/>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79"/>
        <p:cNvGrpSpPr/>
        <p:nvPr/>
      </p:nvGrpSpPr>
      <p:grpSpPr>
        <a:xfrm>
          <a:off x="0" y="0"/>
          <a:ext cx="0" cy="0"/>
          <a:chOff x="0" y="0"/>
          <a:chExt cx="0" cy="0"/>
        </a:xfrm>
      </p:grpSpPr>
      <p:sp>
        <p:nvSpPr>
          <p:cNvPr id="280" name="Google Shape;280;p31"/>
          <p:cNvSpPr/>
          <p:nvPr/>
        </p:nvSpPr>
        <p:spPr>
          <a:xfrm>
            <a:off x="2729500" y="849925"/>
            <a:ext cx="6414600" cy="5143500"/>
          </a:xfrm>
          <a:prstGeom prst="rect">
            <a:avLst/>
          </a:prstGeom>
          <a:solidFill>
            <a:srgbClr val="FAFAFA"/>
          </a:solidFill>
          <a:ln>
            <a:noFill/>
          </a:ln>
        </p:spPr>
        <p:txBody>
          <a:bodyPr spcFirstLastPara="1" wrap="square" lIns="91425" tIns="91425" rIns="91425" bIns="91425" anchor="ctr" anchorCtr="0">
            <a:noAutofit/>
          </a:bodyPr>
          <a:lstStyle/>
          <a:p>
            <a:pPr>
              <a:buClr>
                <a:srgbClr val="000000"/>
              </a:buClr>
            </a:pPr>
            <a:endParaRPr sz="1400" kern="0">
              <a:solidFill>
                <a:srgbClr val="000000"/>
              </a:solidFill>
              <a:latin typeface="Arial"/>
              <a:cs typeface="Arial"/>
              <a:sym typeface="Arial"/>
            </a:endParaRPr>
          </a:p>
        </p:txBody>
      </p:sp>
      <p:sp>
        <p:nvSpPr>
          <p:cNvPr id="281" name="Google Shape;281;p31" descr="Featured Partners continued&#10;&#10;"/>
          <p:cNvSpPr txBox="1"/>
          <p:nvPr/>
        </p:nvSpPr>
        <p:spPr>
          <a:xfrm>
            <a:off x="363427" y="3060175"/>
            <a:ext cx="1683900" cy="1154400"/>
          </a:xfrm>
          <a:prstGeom prst="rect">
            <a:avLst/>
          </a:prstGeom>
          <a:noFill/>
          <a:ln>
            <a:noFill/>
          </a:ln>
        </p:spPr>
        <p:txBody>
          <a:bodyPr spcFirstLastPara="1" wrap="square" lIns="91425" tIns="91425" rIns="91425" bIns="91425" anchor="t" anchorCtr="0">
            <a:spAutoFit/>
          </a:bodyPr>
          <a:lstStyle/>
          <a:p>
            <a:pPr>
              <a:buClr>
                <a:srgbClr val="000000"/>
              </a:buClr>
            </a:pPr>
            <a:r>
              <a:rPr lang="en" sz="2100" kern="0" dirty="0">
                <a:solidFill>
                  <a:srgbClr val="000000"/>
                </a:solidFill>
                <a:latin typeface="Lato Light"/>
                <a:ea typeface="Lato Light"/>
                <a:cs typeface="Lato Light"/>
                <a:sym typeface="Lato Light"/>
              </a:rPr>
              <a:t>Featured </a:t>
            </a:r>
            <a:endParaRPr sz="2100" kern="0" dirty="0">
              <a:solidFill>
                <a:srgbClr val="000000"/>
              </a:solidFill>
              <a:latin typeface="Lato Light"/>
              <a:ea typeface="Lato Light"/>
              <a:cs typeface="Lato Light"/>
              <a:sym typeface="Lato Light"/>
            </a:endParaRPr>
          </a:p>
          <a:p>
            <a:pPr>
              <a:buClr>
                <a:srgbClr val="000000"/>
              </a:buClr>
            </a:pPr>
            <a:r>
              <a:rPr lang="en" sz="2100" kern="0" dirty="0">
                <a:solidFill>
                  <a:srgbClr val="000000"/>
                </a:solidFill>
                <a:latin typeface="Lato Black"/>
                <a:ea typeface="Lato Black"/>
                <a:cs typeface="Lato Black"/>
                <a:sym typeface="Lato Black"/>
              </a:rPr>
              <a:t>Partners</a:t>
            </a:r>
            <a:endParaRPr sz="2100" kern="0" dirty="0">
              <a:solidFill>
                <a:srgbClr val="000000"/>
              </a:solidFill>
              <a:latin typeface="Lato Black"/>
              <a:ea typeface="Lato Black"/>
              <a:cs typeface="Lato Black"/>
              <a:sym typeface="Lato Black"/>
            </a:endParaRPr>
          </a:p>
          <a:p>
            <a:pPr>
              <a:buClr>
                <a:srgbClr val="000000"/>
              </a:buClr>
            </a:pPr>
            <a:r>
              <a:rPr lang="en" sz="2000" kern="0" dirty="0">
                <a:solidFill>
                  <a:srgbClr val="000000"/>
                </a:solidFill>
                <a:latin typeface="Lato Light"/>
                <a:ea typeface="Lato Light"/>
                <a:cs typeface="Lato Light"/>
                <a:sym typeface="Lato Light"/>
              </a:rPr>
              <a:t>(Cont)</a:t>
            </a:r>
            <a:r>
              <a:rPr lang="en" sz="2100" kern="0" dirty="0">
                <a:solidFill>
                  <a:srgbClr val="000000"/>
                </a:solidFill>
                <a:latin typeface="Lato Light"/>
                <a:ea typeface="Lato Light"/>
                <a:cs typeface="Lato Light"/>
                <a:sym typeface="Lato Light"/>
              </a:rPr>
              <a:t> </a:t>
            </a:r>
            <a:endParaRPr sz="2100" kern="0" dirty="0">
              <a:solidFill>
                <a:srgbClr val="000000"/>
              </a:solidFill>
              <a:latin typeface="Lato Light"/>
              <a:ea typeface="Lato Light"/>
              <a:cs typeface="Lato Light"/>
              <a:sym typeface="Lato Light"/>
            </a:endParaRPr>
          </a:p>
        </p:txBody>
      </p:sp>
      <p:cxnSp>
        <p:nvCxnSpPr>
          <p:cNvPr id="282" name="Google Shape;282;p31"/>
          <p:cNvCxnSpPr/>
          <p:nvPr/>
        </p:nvCxnSpPr>
        <p:spPr>
          <a:xfrm>
            <a:off x="5315988" y="1492588"/>
            <a:ext cx="0" cy="615000"/>
          </a:xfrm>
          <a:prstGeom prst="straightConnector1">
            <a:avLst/>
          </a:prstGeom>
          <a:noFill/>
          <a:ln w="9525" cap="flat" cmpd="sng">
            <a:solidFill>
              <a:srgbClr val="004586"/>
            </a:solidFill>
            <a:prstDash val="solid"/>
            <a:round/>
            <a:headEnd type="none" w="med" len="med"/>
            <a:tailEnd type="none" w="med" len="med"/>
          </a:ln>
        </p:spPr>
      </p:cxnSp>
      <p:sp>
        <p:nvSpPr>
          <p:cNvPr id="283" name="Google Shape;283;p31"/>
          <p:cNvSpPr/>
          <p:nvPr/>
        </p:nvSpPr>
        <p:spPr>
          <a:xfrm>
            <a:off x="-1875" y="857250"/>
            <a:ext cx="9144000" cy="189300"/>
          </a:xfrm>
          <a:prstGeom prst="rect">
            <a:avLst/>
          </a:prstGeom>
          <a:solidFill>
            <a:schemeClr val="dk1"/>
          </a:solidFill>
          <a:ln>
            <a:noFill/>
          </a:ln>
        </p:spPr>
        <p:txBody>
          <a:bodyPr spcFirstLastPara="1" wrap="square" lIns="91425" tIns="91425" rIns="91425" bIns="91425" anchor="ctr" anchorCtr="0">
            <a:noAutofit/>
          </a:bodyPr>
          <a:lstStyle/>
          <a:p>
            <a:pPr>
              <a:buClr>
                <a:srgbClr val="000000"/>
              </a:buClr>
            </a:pPr>
            <a:endParaRPr sz="1400" kern="0">
              <a:solidFill>
                <a:srgbClr val="000000"/>
              </a:solidFill>
              <a:latin typeface="Arial"/>
              <a:cs typeface="Arial"/>
              <a:sym typeface="Arial"/>
            </a:endParaRPr>
          </a:p>
        </p:txBody>
      </p:sp>
      <p:sp>
        <p:nvSpPr>
          <p:cNvPr id="284" name="Google Shape;284;p31"/>
          <p:cNvSpPr/>
          <p:nvPr/>
        </p:nvSpPr>
        <p:spPr>
          <a:xfrm>
            <a:off x="-1875" y="5811325"/>
            <a:ext cx="9144000" cy="189300"/>
          </a:xfrm>
          <a:prstGeom prst="rect">
            <a:avLst/>
          </a:prstGeom>
          <a:solidFill>
            <a:schemeClr val="dk1"/>
          </a:solidFill>
          <a:ln>
            <a:noFill/>
          </a:ln>
        </p:spPr>
        <p:txBody>
          <a:bodyPr spcFirstLastPara="1" wrap="square" lIns="91425" tIns="91425" rIns="91425" bIns="91425" anchor="ctr" anchorCtr="0">
            <a:noAutofit/>
          </a:bodyPr>
          <a:lstStyle/>
          <a:p>
            <a:pPr>
              <a:buClr>
                <a:srgbClr val="000000"/>
              </a:buClr>
            </a:pPr>
            <a:endParaRPr sz="1400" kern="0">
              <a:solidFill>
                <a:srgbClr val="000000"/>
              </a:solidFill>
              <a:latin typeface="Arial"/>
              <a:cs typeface="Arial"/>
              <a:sym typeface="Arial"/>
            </a:endParaRPr>
          </a:p>
        </p:txBody>
      </p:sp>
      <p:sp>
        <p:nvSpPr>
          <p:cNvPr id="285" name="Google Shape;285;p31" descr="KPMG is engaged with most of our cohorts in 2022. We are delivering opportunities for their in-house startups to learn from our founders, particularly around accessibility and inclusion.&#10;"/>
          <p:cNvSpPr txBox="1"/>
          <p:nvPr/>
        </p:nvSpPr>
        <p:spPr>
          <a:xfrm>
            <a:off x="5530400" y="1390751"/>
            <a:ext cx="3248700" cy="1107965"/>
          </a:xfrm>
          <a:prstGeom prst="rect">
            <a:avLst/>
          </a:prstGeom>
          <a:noFill/>
          <a:ln>
            <a:noFill/>
          </a:ln>
        </p:spPr>
        <p:txBody>
          <a:bodyPr spcFirstLastPara="1" wrap="square" lIns="91425" tIns="91425" rIns="91425" bIns="91425" anchor="t" anchorCtr="0">
            <a:spAutoFit/>
          </a:bodyPr>
          <a:lstStyle/>
          <a:p>
            <a:pPr>
              <a:buClr>
                <a:srgbClr val="000000"/>
              </a:buClr>
              <a:buSzPts val="1100"/>
            </a:pPr>
            <a:r>
              <a:rPr lang="en" sz="1200" kern="0" dirty="0">
                <a:solidFill>
                  <a:srgbClr val="393D42"/>
                </a:solidFill>
                <a:latin typeface="Lato Light"/>
                <a:ea typeface="Lato Light"/>
                <a:cs typeface="Lato Light"/>
                <a:sym typeface="Lato Light"/>
              </a:rPr>
              <a:t>KPMG is engaged with most of our cohorts in 2022. We are delivering opportunities for their in-house startups to learn from our founders, particularly around accessibility and inclusion.</a:t>
            </a:r>
            <a:endParaRPr sz="1200" kern="0" dirty="0">
              <a:solidFill>
                <a:srgbClr val="393D42"/>
              </a:solidFill>
              <a:latin typeface="Lato Light"/>
              <a:ea typeface="Lato Light"/>
              <a:cs typeface="Lato Light"/>
              <a:sym typeface="Lato Light"/>
            </a:endParaRPr>
          </a:p>
        </p:txBody>
      </p:sp>
      <p:cxnSp>
        <p:nvCxnSpPr>
          <p:cNvPr id="286" name="Google Shape;286;p31"/>
          <p:cNvCxnSpPr/>
          <p:nvPr/>
        </p:nvCxnSpPr>
        <p:spPr>
          <a:xfrm>
            <a:off x="5315988" y="3129075"/>
            <a:ext cx="0" cy="615000"/>
          </a:xfrm>
          <a:prstGeom prst="straightConnector1">
            <a:avLst/>
          </a:prstGeom>
          <a:noFill/>
          <a:ln w="9525" cap="flat" cmpd="sng">
            <a:solidFill>
              <a:srgbClr val="004586"/>
            </a:solidFill>
            <a:prstDash val="solid"/>
            <a:round/>
            <a:headEnd type="none" w="med" len="med"/>
            <a:tailEnd type="none" w="med" len="med"/>
          </a:ln>
        </p:spPr>
      </p:cxnSp>
      <p:cxnSp>
        <p:nvCxnSpPr>
          <p:cNvPr id="287" name="Google Shape;287;p31"/>
          <p:cNvCxnSpPr/>
          <p:nvPr/>
        </p:nvCxnSpPr>
        <p:spPr>
          <a:xfrm>
            <a:off x="5315988" y="4765588"/>
            <a:ext cx="0" cy="615000"/>
          </a:xfrm>
          <a:prstGeom prst="straightConnector1">
            <a:avLst/>
          </a:prstGeom>
          <a:noFill/>
          <a:ln w="9525" cap="flat" cmpd="sng">
            <a:solidFill>
              <a:srgbClr val="004586"/>
            </a:solidFill>
            <a:prstDash val="solid"/>
            <a:round/>
            <a:headEnd type="none" w="med" len="med"/>
            <a:tailEnd type="none" w="med" len="med"/>
          </a:ln>
        </p:spPr>
      </p:cxnSp>
      <p:sp>
        <p:nvSpPr>
          <p:cNvPr id="288" name="Google Shape;288;p31" descr="With the  support of the Ewing Marion Kauffman Foundation we have been able to provide critical  seed funding to Disabled Founders who win our Pitch Competition. &#10;"/>
          <p:cNvSpPr txBox="1"/>
          <p:nvPr/>
        </p:nvSpPr>
        <p:spPr>
          <a:xfrm>
            <a:off x="5530400" y="4587513"/>
            <a:ext cx="3248700" cy="923400"/>
          </a:xfrm>
          <a:prstGeom prst="rect">
            <a:avLst/>
          </a:prstGeom>
          <a:noFill/>
          <a:ln>
            <a:noFill/>
          </a:ln>
        </p:spPr>
        <p:txBody>
          <a:bodyPr spcFirstLastPara="1" wrap="square" lIns="91425" tIns="91425" rIns="91425" bIns="91425" anchor="t" anchorCtr="0">
            <a:spAutoFit/>
          </a:bodyPr>
          <a:lstStyle/>
          <a:p>
            <a:pPr>
              <a:buClr>
                <a:srgbClr val="000000"/>
              </a:buClr>
            </a:pPr>
            <a:r>
              <a:rPr lang="en" sz="1200" kern="0" dirty="0">
                <a:solidFill>
                  <a:srgbClr val="393D42"/>
                </a:solidFill>
                <a:latin typeface="Lato Light"/>
                <a:ea typeface="Lato Light"/>
                <a:cs typeface="Lato Light"/>
                <a:sym typeface="Lato Light"/>
              </a:rPr>
              <a:t>With the  support of the Ewing Marion Kauffman Foundation we have been able to provide critical  seed funding to Disabled Founders who win our Pitch Competition. </a:t>
            </a:r>
            <a:endParaRPr sz="1200" kern="0" dirty="0">
              <a:solidFill>
                <a:srgbClr val="393D42"/>
              </a:solidFill>
              <a:latin typeface="Lato Light"/>
              <a:ea typeface="Lato Light"/>
              <a:cs typeface="Lato Light"/>
              <a:sym typeface="Lato Light"/>
            </a:endParaRPr>
          </a:p>
        </p:txBody>
      </p:sp>
      <p:cxnSp>
        <p:nvCxnSpPr>
          <p:cNvPr id="289" name="Google Shape;289;p31"/>
          <p:cNvCxnSpPr/>
          <p:nvPr/>
        </p:nvCxnSpPr>
        <p:spPr>
          <a:xfrm>
            <a:off x="3279350" y="2493100"/>
            <a:ext cx="5321100" cy="0"/>
          </a:xfrm>
          <a:prstGeom prst="straightConnector1">
            <a:avLst/>
          </a:prstGeom>
          <a:noFill/>
          <a:ln w="9525" cap="flat" cmpd="sng">
            <a:solidFill>
              <a:schemeClr val="dk2"/>
            </a:solidFill>
            <a:prstDash val="solid"/>
            <a:round/>
            <a:headEnd type="none" w="med" len="med"/>
            <a:tailEnd type="none" w="med" len="med"/>
          </a:ln>
        </p:spPr>
      </p:cxnSp>
      <p:cxnSp>
        <p:nvCxnSpPr>
          <p:cNvPr id="290" name="Google Shape;290;p31"/>
          <p:cNvCxnSpPr/>
          <p:nvPr/>
        </p:nvCxnSpPr>
        <p:spPr>
          <a:xfrm>
            <a:off x="3279350" y="4204100"/>
            <a:ext cx="5321100" cy="0"/>
          </a:xfrm>
          <a:prstGeom prst="straightConnector1">
            <a:avLst/>
          </a:prstGeom>
          <a:noFill/>
          <a:ln w="9525" cap="flat" cmpd="sng">
            <a:solidFill>
              <a:schemeClr val="dk2"/>
            </a:solidFill>
            <a:prstDash val="solid"/>
            <a:round/>
            <a:headEnd type="none" w="med" len="med"/>
            <a:tailEnd type="none" w="med" len="med"/>
          </a:ln>
        </p:spPr>
      </p:cxnSp>
      <p:pic>
        <p:nvPicPr>
          <p:cNvPr id="291" name="Google Shape;291;p31" descr="Blue text on a black background&#10;&#10;Description automatically generated with medium confidence"/>
          <p:cNvPicPr preferRelativeResize="0"/>
          <p:nvPr/>
        </p:nvPicPr>
        <p:blipFill>
          <a:blip r:embed="rId3">
            <a:alphaModFix/>
          </a:blip>
          <a:stretch>
            <a:fillRect/>
          </a:stretch>
        </p:blipFill>
        <p:spPr>
          <a:xfrm>
            <a:off x="2981375" y="3128050"/>
            <a:ext cx="2196425" cy="615000"/>
          </a:xfrm>
          <a:prstGeom prst="rect">
            <a:avLst/>
          </a:prstGeom>
          <a:noFill/>
          <a:ln>
            <a:noFill/>
          </a:ln>
        </p:spPr>
      </p:pic>
      <p:pic>
        <p:nvPicPr>
          <p:cNvPr id="292" name="Google Shape;292;p31" descr="A black background with white text&#10;&#10;Description automatically generated with low confidence"/>
          <p:cNvPicPr preferRelativeResize="0"/>
          <p:nvPr/>
        </p:nvPicPr>
        <p:blipFill>
          <a:blip r:embed="rId4">
            <a:alphaModFix/>
          </a:blip>
          <a:stretch>
            <a:fillRect/>
          </a:stretch>
        </p:blipFill>
        <p:spPr>
          <a:xfrm>
            <a:off x="2903276" y="4607439"/>
            <a:ext cx="2196425" cy="808260"/>
          </a:xfrm>
          <a:prstGeom prst="rect">
            <a:avLst/>
          </a:prstGeom>
          <a:noFill/>
          <a:ln>
            <a:noFill/>
          </a:ln>
        </p:spPr>
      </p:pic>
      <p:pic>
        <p:nvPicPr>
          <p:cNvPr id="293" name="Google Shape;293;p31" descr="A blue and black logo&#10;&#10;Description automatically generated with low confidence"/>
          <p:cNvPicPr preferRelativeResize="0"/>
          <p:nvPr/>
        </p:nvPicPr>
        <p:blipFill>
          <a:blip r:embed="rId5" cstate="print">
            <a:alphaModFix/>
            <a:extLst>
              <a:ext uri="{28A0092B-C50C-407E-A947-70E740481C1C}">
                <a14:useLocalDpi xmlns:a14="http://schemas.microsoft.com/office/drawing/2010/main"/>
              </a:ext>
            </a:extLst>
          </a:blip>
          <a:stretch>
            <a:fillRect/>
          </a:stretch>
        </p:blipFill>
        <p:spPr>
          <a:xfrm>
            <a:off x="3279344" y="1407723"/>
            <a:ext cx="1748995" cy="724200"/>
          </a:xfrm>
          <a:prstGeom prst="rect">
            <a:avLst/>
          </a:prstGeom>
          <a:noFill/>
          <a:ln>
            <a:noFill/>
          </a:ln>
        </p:spPr>
      </p:pic>
      <p:sp>
        <p:nvSpPr>
          <p:cNvPr id="294" name="Google Shape;294;p31" descr="With SBA support we launched our first DMV Disabled Founders Cohort in 2022, and look forward to uplifting the work of disabled entrepreneurs and small business owners in the DMV area for many years to come.&#10;"/>
          <p:cNvSpPr txBox="1"/>
          <p:nvPr/>
        </p:nvSpPr>
        <p:spPr>
          <a:xfrm>
            <a:off x="5530400" y="2794488"/>
            <a:ext cx="3248700" cy="1108200"/>
          </a:xfrm>
          <a:prstGeom prst="rect">
            <a:avLst/>
          </a:prstGeom>
          <a:noFill/>
          <a:ln>
            <a:noFill/>
          </a:ln>
        </p:spPr>
        <p:txBody>
          <a:bodyPr spcFirstLastPara="1" wrap="square" lIns="91425" tIns="91425" rIns="91425" bIns="91425" anchor="t" anchorCtr="0">
            <a:spAutoFit/>
          </a:bodyPr>
          <a:lstStyle/>
          <a:p>
            <a:pPr>
              <a:buClr>
                <a:srgbClr val="000000"/>
              </a:buClr>
            </a:pPr>
            <a:r>
              <a:rPr lang="en" sz="1200" kern="0" dirty="0">
                <a:solidFill>
                  <a:srgbClr val="393D42"/>
                </a:solidFill>
                <a:latin typeface="Lato Light"/>
                <a:ea typeface="Lato Light"/>
                <a:cs typeface="Lato Light"/>
                <a:sym typeface="Lato Light"/>
              </a:rPr>
              <a:t>With SBA support we launched our first DMV Disabled Founders Cohort in 2022, and look forward to uplifting the work of disabled entrepreneurs and small business owners in the DMV area for many years to come.</a:t>
            </a:r>
            <a:endParaRPr sz="1300" kern="0" dirty="0">
              <a:solidFill>
                <a:srgbClr val="393D42"/>
              </a:solidFill>
              <a:latin typeface="Lato Light"/>
              <a:ea typeface="Lato Light"/>
              <a:cs typeface="Lato Light"/>
              <a:sym typeface="Lato Light"/>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40"/>
        <p:cNvGrpSpPr/>
        <p:nvPr/>
      </p:nvGrpSpPr>
      <p:grpSpPr>
        <a:xfrm>
          <a:off x="0" y="0"/>
          <a:ext cx="0" cy="0"/>
          <a:chOff x="0" y="0"/>
          <a:chExt cx="0" cy="0"/>
        </a:xfrm>
      </p:grpSpPr>
      <p:sp>
        <p:nvSpPr>
          <p:cNvPr id="341" name="Google Shape;341;p35"/>
          <p:cNvSpPr/>
          <p:nvPr/>
        </p:nvSpPr>
        <p:spPr>
          <a:xfrm>
            <a:off x="2727525" y="837650"/>
            <a:ext cx="6414600" cy="5143500"/>
          </a:xfrm>
          <a:prstGeom prst="rect">
            <a:avLst/>
          </a:prstGeom>
          <a:solidFill>
            <a:srgbClr val="FAFAFA"/>
          </a:solidFill>
          <a:ln>
            <a:noFill/>
          </a:ln>
        </p:spPr>
        <p:txBody>
          <a:bodyPr spcFirstLastPara="1" wrap="square" lIns="91425" tIns="91425" rIns="91425" bIns="91425" anchor="ctr" anchorCtr="0">
            <a:noAutofit/>
          </a:bodyPr>
          <a:lstStyle/>
          <a:p>
            <a:pPr>
              <a:buClr>
                <a:srgbClr val="000000"/>
              </a:buClr>
            </a:pPr>
            <a:endParaRPr sz="1400" kern="0">
              <a:solidFill>
                <a:srgbClr val="000000"/>
              </a:solidFill>
              <a:latin typeface="Arial"/>
              <a:cs typeface="Arial"/>
              <a:sym typeface="Arial"/>
            </a:endParaRPr>
          </a:p>
        </p:txBody>
      </p:sp>
      <p:pic>
        <p:nvPicPr>
          <p:cNvPr id="342" name="Google Shape;342;p35" descr="a picture of three different people smiling at the camera&#10;&#10;"/>
          <p:cNvPicPr preferRelativeResize="0"/>
          <p:nvPr/>
        </p:nvPicPr>
        <p:blipFill>
          <a:blip r:embed="rId3">
            <a:alphaModFix/>
          </a:blip>
          <a:stretch>
            <a:fillRect/>
          </a:stretch>
        </p:blipFill>
        <p:spPr>
          <a:xfrm>
            <a:off x="7443795" y="857250"/>
            <a:ext cx="1700213" cy="5143500"/>
          </a:xfrm>
          <a:prstGeom prst="rect">
            <a:avLst/>
          </a:prstGeom>
          <a:noFill/>
          <a:ln>
            <a:noFill/>
          </a:ln>
        </p:spPr>
      </p:pic>
      <p:sp>
        <p:nvSpPr>
          <p:cNvPr id="343" name="Google Shape;343;p35"/>
          <p:cNvSpPr/>
          <p:nvPr/>
        </p:nvSpPr>
        <p:spPr>
          <a:xfrm>
            <a:off x="-1875" y="857250"/>
            <a:ext cx="9144000" cy="189300"/>
          </a:xfrm>
          <a:prstGeom prst="rect">
            <a:avLst/>
          </a:prstGeom>
          <a:solidFill>
            <a:schemeClr val="dk1"/>
          </a:solidFill>
          <a:ln>
            <a:noFill/>
          </a:ln>
        </p:spPr>
        <p:txBody>
          <a:bodyPr spcFirstLastPara="1" wrap="square" lIns="91425" tIns="91425" rIns="91425" bIns="91425" anchor="ctr" anchorCtr="0">
            <a:noAutofit/>
          </a:bodyPr>
          <a:lstStyle/>
          <a:p>
            <a:pPr>
              <a:buClr>
                <a:srgbClr val="000000"/>
              </a:buClr>
            </a:pPr>
            <a:endParaRPr sz="1400" kern="0">
              <a:solidFill>
                <a:srgbClr val="000000"/>
              </a:solidFill>
              <a:latin typeface="Arial"/>
              <a:cs typeface="Arial"/>
              <a:sym typeface="Arial"/>
            </a:endParaRPr>
          </a:p>
        </p:txBody>
      </p:sp>
      <p:sp>
        <p:nvSpPr>
          <p:cNvPr id="344" name="Google Shape;344;p35"/>
          <p:cNvSpPr/>
          <p:nvPr/>
        </p:nvSpPr>
        <p:spPr>
          <a:xfrm>
            <a:off x="-1875" y="5811325"/>
            <a:ext cx="9144000" cy="189300"/>
          </a:xfrm>
          <a:prstGeom prst="rect">
            <a:avLst/>
          </a:prstGeom>
          <a:solidFill>
            <a:schemeClr val="dk1"/>
          </a:solidFill>
          <a:ln>
            <a:noFill/>
          </a:ln>
        </p:spPr>
        <p:txBody>
          <a:bodyPr spcFirstLastPara="1" wrap="square" lIns="91425" tIns="91425" rIns="91425" bIns="91425" anchor="ctr" anchorCtr="0">
            <a:noAutofit/>
          </a:bodyPr>
          <a:lstStyle/>
          <a:p>
            <a:pPr>
              <a:buClr>
                <a:srgbClr val="000000"/>
              </a:buClr>
            </a:pPr>
            <a:endParaRPr sz="1400" kern="0">
              <a:solidFill>
                <a:srgbClr val="000000"/>
              </a:solidFill>
              <a:latin typeface="Arial"/>
              <a:cs typeface="Arial"/>
              <a:sym typeface="Arial"/>
            </a:endParaRPr>
          </a:p>
        </p:txBody>
      </p:sp>
      <p:sp>
        <p:nvSpPr>
          <p:cNvPr id="345" name="Google Shape;345;p35" descr="A Unique Model Designed By &amp; For Founders with Disabilities:&#10;"/>
          <p:cNvSpPr txBox="1"/>
          <p:nvPr/>
        </p:nvSpPr>
        <p:spPr>
          <a:xfrm>
            <a:off x="3159575" y="1241250"/>
            <a:ext cx="3802500" cy="738900"/>
          </a:xfrm>
          <a:prstGeom prst="rect">
            <a:avLst/>
          </a:prstGeom>
          <a:noFill/>
          <a:ln>
            <a:noFill/>
          </a:ln>
        </p:spPr>
        <p:txBody>
          <a:bodyPr spcFirstLastPara="1" wrap="square" lIns="91425" tIns="91425" rIns="91425" bIns="91425" anchor="t" anchorCtr="0">
            <a:spAutoFit/>
          </a:bodyPr>
          <a:lstStyle/>
          <a:p>
            <a:pPr>
              <a:buClr>
                <a:srgbClr val="000000"/>
              </a:buClr>
              <a:buSzPts val="1100"/>
            </a:pPr>
            <a:r>
              <a:rPr lang="en" kern="0" dirty="0">
                <a:solidFill>
                  <a:srgbClr val="000000"/>
                </a:solidFill>
                <a:latin typeface="Lato Light"/>
                <a:ea typeface="Lato Light"/>
                <a:cs typeface="Lato Light"/>
                <a:sym typeface="Lato Light"/>
              </a:rPr>
              <a:t>A Unique Model Designed By &amp; For </a:t>
            </a:r>
            <a:r>
              <a:rPr lang="en" kern="0" dirty="0">
                <a:solidFill>
                  <a:srgbClr val="000000"/>
                </a:solidFill>
                <a:latin typeface="Lato Black"/>
                <a:ea typeface="Lato Black"/>
                <a:cs typeface="Lato Black"/>
                <a:sym typeface="Lato Black"/>
              </a:rPr>
              <a:t>Founders with Disabilities:</a:t>
            </a:r>
            <a:endParaRPr kern="0" dirty="0">
              <a:solidFill>
                <a:srgbClr val="000000"/>
              </a:solidFill>
              <a:latin typeface="Lato Black"/>
              <a:ea typeface="Lato Black"/>
              <a:cs typeface="Lato Black"/>
              <a:sym typeface="Lato Black"/>
            </a:endParaRPr>
          </a:p>
        </p:txBody>
      </p:sp>
      <p:sp>
        <p:nvSpPr>
          <p:cNvPr id="346" name="Google Shape;346;p35" descr="Accelerator Program: &#10;Mar. July &amp; Oct. 2023 Cohorts&#10;"/>
          <p:cNvSpPr txBox="1"/>
          <p:nvPr/>
        </p:nvSpPr>
        <p:spPr>
          <a:xfrm>
            <a:off x="85325" y="3055401"/>
            <a:ext cx="2547600" cy="1246465"/>
          </a:xfrm>
          <a:prstGeom prst="rect">
            <a:avLst/>
          </a:prstGeom>
          <a:noFill/>
          <a:ln>
            <a:noFill/>
          </a:ln>
        </p:spPr>
        <p:txBody>
          <a:bodyPr spcFirstLastPara="1" wrap="square" lIns="91425" tIns="91425" rIns="91425" bIns="91425" anchor="t" anchorCtr="0">
            <a:spAutoFit/>
          </a:bodyPr>
          <a:lstStyle/>
          <a:p>
            <a:pPr>
              <a:buClr>
                <a:srgbClr val="000000"/>
              </a:buClr>
            </a:pPr>
            <a:r>
              <a:rPr lang="en" sz="1900" kern="0" dirty="0">
                <a:solidFill>
                  <a:srgbClr val="000000"/>
                </a:solidFill>
                <a:latin typeface="Lato Black"/>
                <a:ea typeface="Lato Black"/>
                <a:cs typeface="Lato Black"/>
                <a:sym typeface="Lato Black"/>
              </a:rPr>
              <a:t>Accelerator Program: </a:t>
            </a:r>
            <a:endParaRPr sz="1900" kern="0" dirty="0">
              <a:solidFill>
                <a:srgbClr val="000000"/>
              </a:solidFill>
              <a:latin typeface="Lato Black"/>
              <a:ea typeface="Lato Black"/>
              <a:cs typeface="Lato Black"/>
              <a:sym typeface="Lato Black"/>
            </a:endParaRPr>
          </a:p>
          <a:p>
            <a:pPr>
              <a:buClr>
                <a:srgbClr val="000000"/>
              </a:buClr>
            </a:pPr>
            <a:r>
              <a:rPr lang="en" sz="1600" kern="0" dirty="0">
                <a:solidFill>
                  <a:srgbClr val="000000"/>
                </a:solidFill>
                <a:latin typeface="Lato Light"/>
                <a:ea typeface="Lato Light"/>
                <a:cs typeface="Lato Light"/>
                <a:sym typeface="Lato Light"/>
              </a:rPr>
              <a:t>Mar. July &amp; Oct. 2023 Cohorts</a:t>
            </a:r>
            <a:endParaRPr sz="1600" kern="0" dirty="0">
              <a:solidFill>
                <a:srgbClr val="000000"/>
              </a:solidFill>
              <a:latin typeface="Lato Light"/>
              <a:ea typeface="Lato Light"/>
              <a:cs typeface="Lato Light"/>
              <a:sym typeface="Lato Light"/>
            </a:endParaRPr>
          </a:p>
          <a:p>
            <a:pPr>
              <a:buClr>
                <a:srgbClr val="000000"/>
              </a:buClr>
              <a:buSzPts val="1100"/>
            </a:pPr>
            <a:endParaRPr kern="0" dirty="0">
              <a:solidFill>
                <a:srgbClr val="000000"/>
              </a:solidFill>
              <a:latin typeface="Lato"/>
              <a:ea typeface="Lato"/>
              <a:cs typeface="Lato"/>
              <a:sym typeface="Lato"/>
            </a:endParaRPr>
          </a:p>
        </p:txBody>
      </p:sp>
      <p:sp>
        <p:nvSpPr>
          <p:cNvPr id="347" name="Google Shape;347;p35" descr="We’ve built the LEADING US based startup accelerator focused on founders with disabilities.&#10;&#10;In less than four years, 70 startups participated in our programs and went on to raise more than $41M from outside investors, acquisitions and revenue.&#10;"/>
          <p:cNvSpPr txBox="1"/>
          <p:nvPr/>
        </p:nvSpPr>
        <p:spPr>
          <a:xfrm>
            <a:off x="3158413" y="1980150"/>
            <a:ext cx="3759900" cy="1585500"/>
          </a:xfrm>
          <a:prstGeom prst="rect">
            <a:avLst/>
          </a:prstGeom>
          <a:noFill/>
          <a:ln>
            <a:noFill/>
          </a:ln>
        </p:spPr>
        <p:txBody>
          <a:bodyPr spcFirstLastPara="1" wrap="square" lIns="91425" tIns="91425" rIns="91425" bIns="91425" anchor="t" anchorCtr="0">
            <a:spAutoFit/>
          </a:bodyPr>
          <a:lstStyle/>
          <a:p>
            <a:pPr>
              <a:buClr>
                <a:srgbClr val="000000"/>
              </a:buClr>
            </a:pPr>
            <a:r>
              <a:rPr lang="en" sz="1300" kern="0" dirty="0">
                <a:solidFill>
                  <a:srgbClr val="000000"/>
                </a:solidFill>
                <a:latin typeface="Lato Light"/>
                <a:ea typeface="Lato Light"/>
                <a:cs typeface="Lato Light"/>
                <a:sym typeface="Lato Light"/>
              </a:rPr>
              <a:t>We’ve built the LEADING US based startup accelerator focused on founders with disabilities.</a:t>
            </a:r>
            <a:endParaRPr sz="1300" kern="0" dirty="0">
              <a:solidFill>
                <a:srgbClr val="000000"/>
              </a:solidFill>
              <a:latin typeface="Lato Light"/>
              <a:ea typeface="Lato Light"/>
              <a:cs typeface="Lato Light"/>
              <a:sym typeface="Lato Light"/>
            </a:endParaRPr>
          </a:p>
          <a:p>
            <a:pPr>
              <a:buClr>
                <a:srgbClr val="000000"/>
              </a:buClr>
            </a:pPr>
            <a:endParaRPr sz="1300" kern="0" dirty="0">
              <a:solidFill>
                <a:srgbClr val="000000"/>
              </a:solidFill>
              <a:latin typeface="Lato Light"/>
              <a:ea typeface="Lato Light"/>
              <a:cs typeface="Lato Light"/>
              <a:sym typeface="Lato Light"/>
            </a:endParaRPr>
          </a:p>
          <a:p>
            <a:pPr>
              <a:buClr>
                <a:srgbClr val="000000"/>
              </a:buClr>
            </a:pPr>
            <a:r>
              <a:rPr lang="en" sz="1300" kern="0" dirty="0">
                <a:solidFill>
                  <a:srgbClr val="000000"/>
                </a:solidFill>
                <a:latin typeface="Lato Light"/>
                <a:ea typeface="Lato Light"/>
                <a:cs typeface="Lato Light"/>
                <a:sym typeface="Lato Light"/>
              </a:rPr>
              <a:t>In less than four years, </a:t>
            </a:r>
            <a:r>
              <a:rPr lang="en" sz="1300" kern="0" dirty="0">
                <a:solidFill>
                  <a:srgbClr val="000000"/>
                </a:solidFill>
                <a:latin typeface="Lato Black"/>
                <a:ea typeface="Lato Black"/>
                <a:cs typeface="Lato Black"/>
                <a:sym typeface="Lato Black"/>
              </a:rPr>
              <a:t>70 startups</a:t>
            </a:r>
            <a:r>
              <a:rPr lang="en" sz="1300" b="1" kern="0" dirty="0">
                <a:solidFill>
                  <a:srgbClr val="000000"/>
                </a:solidFill>
                <a:latin typeface="Lato"/>
                <a:ea typeface="Lato"/>
                <a:cs typeface="Lato"/>
                <a:sym typeface="Lato"/>
              </a:rPr>
              <a:t> </a:t>
            </a:r>
            <a:r>
              <a:rPr lang="en" sz="1300" kern="0" dirty="0">
                <a:solidFill>
                  <a:srgbClr val="000000"/>
                </a:solidFill>
                <a:latin typeface="Lato Light"/>
                <a:ea typeface="Lato Light"/>
                <a:cs typeface="Lato Light"/>
                <a:sym typeface="Lato Light"/>
              </a:rPr>
              <a:t>participated in our programs and went on to raise more than </a:t>
            </a:r>
            <a:r>
              <a:rPr lang="en" sz="1300" kern="0" dirty="0">
                <a:solidFill>
                  <a:srgbClr val="000000"/>
                </a:solidFill>
                <a:latin typeface="Lato Black"/>
                <a:ea typeface="Lato Black"/>
                <a:cs typeface="Lato Black"/>
                <a:sym typeface="Lato Black"/>
              </a:rPr>
              <a:t>$41M</a:t>
            </a:r>
            <a:r>
              <a:rPr lang="en" sz="1300" b="1" kern="0" dirty="0">
                <a:solidFill>
                  <a:srgbClr val="000000"/>
                </a:solidFill>
                <a:latin typeface="Lato"/>
                <a:ea typeface="Lato"/>
                <a:cs typeface="Lato"/>
                <a:sym typeface="Lato"/>
              </a:rPr>
              <a:t> </a:t>
            </a:r>
            <a:r>
              <a:rPr lang="en" sz="1300" kern="0" dirty="0">
                <a:solidFill>
                  <a:srgbClr val="000000"/>
                </a:solidFill>
                <a:latin typeface="Lato Light"/>
                <a:ea typeface="Lato Light"/>
                <a:cs typeface="Lato Light"/>
                <a:sym typeface="Lato Light"/>
              </a:rPr>
              <a:t>from outside investors, acquisitions and revenue.</a:t>
            </a:r>
            <a:endParaRPr sz="1100" kern="0" dirty="0">
              <a:solidFill>
                <a:srgbClr val="000000"/>
              </a:solidFill>
              <a:latin typeface="Arial"/>
              <a:cs typeface="Arial"/>
              <a:sym typeface="Arial"/>
            </a:endParaRPr>
          </a:p>
        </p:txBody>
      </p:sp>
      <p:sp>
        <p:nvSpPr>
          <p:cNvPr id="348" name="Google Shape;348;p35"/>
          <p:cNvSpPr/>
          <p:nvPr/>
        </p:nvSpPr>
        <p:spPr>
          <a:xfrm>
            <a:off x="3207622" y="3989150"/>
            <a:ext cx="311700" cy="311700"/>
          </a:xfrm>
          <a:prstGeom prst="ellipse">
            <a:avLst/>
          </a:prstGeom>
          <a:solidFill>
            <a:srgbClr val="FFFFFF"/>
          </a:solidFill>
          <a:ln>
            <a:noFill/>
          </a:ln>
          <a:effectLst>
            <a:outerShdw blurRad="63500" sx="102000" sy="102000" algn="ctr" rotWithShape="0">
              <a:srgbClr val="BFBFBF">
                <a:alpha val="40000"/>
              </a:srgbClr>
            </a:outerShdw>
          </a:effectLst>
        </p:spPr>
        <p:txBody>
          <a:bodyPr spcFirstLastPara="1" wrap="square" lIns="68575" tIns="34275" rIns="68575" bIns="34275" anchor="ctr" anchorCtr="0">
            <a:noAutofit/>
          </a:bodyPr>
          <a:lstStyle/>
          <a:p>
            <a:pPr algn="ctr">
              <a:buClr>
                <a:srgbClr val="000000"/>
              </a:buClr>
            </a:pPr>
            <a:endParaRPr sz="1400" kern="0">
              <a:solidFill>
                <a:srgbClr val="FFFFFF"/>
              </a:solidFill>
              <a:latin typeface="Calibri"/>
              <a:ea typeface="Calibri"/>
              <a:cs typeface="Calibri"/>
              <a:sym typeface="Calibri"/>
            </a:endParaRPr>
          </a:p>
        </p:txBody>
      </p:sp>
      <p:sp>
        <p:nvSpPr>
          <p:cNvPr id="349" name="Google Shape;349;p35"/>
          <p:cNvSpPr txBox="1"/>
          <p:nvPr/>
        </p:nvSpPr>
        <p:spPr>
          <a:xfrm>
            <a:off x="3519260" y="4032046"/>
            <a:ext cx="1329000" cy="284700"/>
          </a:xfrm>
          <a:prstGeom prst="rect">
            <a:avLst/>
          </a:prstGeom>
          <a:noFill/>
          <a:ln>
            <a:noFill/>
          </a:ln>
        </p:spPr>
        <p:txBody>
          <a:bodyPr spcFirstLastPara="1" wrap="square" lIns="68575" tIns="34275" rIns="68575" bIns="34275" anchor="t" anchorCtr="0">
            <a:spAutoFit/>
          </a:bodyPr>
          <a:lstStyle/>
          <a:p>
            <a:pPr>
              <a:buClr>
                <a:srgbClr val="000000"/>
              </a:buClr>
            </a:pPr>
            <a:r>
              <a:rPr lang="en" sz="1400" kern="0">
                <a:solidFill>
                  <a:srgbClr val="0F1A34"/>
                </a:solidFill>
                <a:latin typeface="Lato Black"/>
                <a:ea typeface="Lato Black"/>
                <a:cs typeface="Lato Black"/>
                <a:sym typeface="Lato Black"/>
              </a:rPr>
              <a:t>5-10 Founders</a:t>
            </a:r>
            <a:endParaRPr sz="1100" kern="0">
              <a:solidFill>
                <a:srgbClr val="000000"/>
              </a:solidFill>
              <a:latin typeface="Lato Black"/>
              <a:ea typeface="Lato Black"/>
              <a:cs typeface="Lato Black"/>
              <a:sym typeface="Lato Black"/>
            </a:endParaRPr>
          </a:p>
        </p:txBody>
      </p:sp>
      <p:sp>
        <p:nvSpPr>
          <p:cNvPr id="350" name="Google Shape;350;p35"/>
          <p:cNvSpPr/>
          <p:nvPr/>
        </p:nvSpPr>
        <p:spPr>
          <a:xfrm>
            <a:off x="5038796" y="3989150"/>
            <a:ext cx="311700" cy="311700"/>
          </a:xfrm>
          <a:prstGeom prst="ellipse">
            <a:avLst/>
          </a:prstGeom>
          <a:solidFill>
            <a:srgbClr val="FFFFFF"/>
          </a:solidFill>
          <a:ln>
            <a:noFill/>
          </a:ln>
          <a:effectLst>
            <a:outerShdw blurRad="63500" sx="102000" sy="102000" algn="ctr" rotWithShape="0">
              <a:srgbClr val="BFBFBF">
                <a:alpha val="40000"/>
              </a:srgbClr>
            </a:outerShdw>
          </a:effectLst>
        </p:spPr>
        <p:txBody>
          <a:bodyPr spcFirstLastPara="1" wrap="square" lIns="68575" tIns="34275" rIns="68575" bIns="34275" anchor="ctr" anchorCtr="0">
            <a:noAutofit/>
          </a:bodyPr>
          <a:lstStyle/>
          <a:p>
            <a:pPr algn="ctr">
              <a:buClr>
                <a:srgbClr val="000000"/>
              </a:buClr>
            </a:pPr>
            <a:endParaRPr sz="1400" kern="0">
              <a:solidFill>
                <a:srgbClr val="FFFFFF"/>
              </a:solidFill>
              <a:latin typeface="Calibri"/>
              <a:ea typeface="Calibri"/>
              <a:cs typeface="Calibri"/>
              <a:sym typeface="Calibri"/>
            </a:endParaRPr>
          </a:p>
        </p:txBody>
      </p:sp>
      <p:sp>
        <p:nvSpPr>
          <p:cNvPr id="351" name="Google Shape;351;p35"/>
          <p:cNvSpPr txBox="1"/>
          <p:nvPr/>
        </p:nvSpPr>
        <p:spPr>
          <a:xfrm>
            <a:off x="5361334" y="4032046"/>
            <a:ext cx="1600800" cy="284700"/>
          </a:xfrm>
          <a:prstGeom prst="rect">
            <a:avLst/>
          </a:prstGeom>
          <a:noFill/>
          <a:ln>
            <a:noFill/>
          </a:ln>
        </p:spPr>
        <p:txBody>
          <a:bodyPr spcFirstLastPara="1" wrap="square" lIns="68575" tIns="34275" rIns="68575" bIns="34275" anchor="t" anchorCtr="0">
            <a:spAutoFit/>
          </a:bodyPr>
          <a:lstStyle/>
          <a:p>
            <a:pPr>
              <a:buClr>
                <a:srgbClr val="000000"/>
              </a:buClr>
            </a:pPr>
            <a:r>
              <a:rPr lang="en" sz="1400" kern="0">
                <a:solidFill>
                  <a:srgbClr val="0F1A34"/>
                </a:solidFill>
                <a:latin typeface="Lato Black"/>
                <a:ea typeface="Lato Black"/>
                <a:cs typeface="Lato Black"/>
                <a:sym typeface="Lato Black"/>
              </a:rPr>
              <a:t>10-week Program</a:t>
            </a:r>
            <a:endParaRPr sz="1100" kern="0">
              <a:solidFill>
                <a:srgbClr val="000000"/>
              </a:solidFill>
              <a:latin typeface="Lato Black"/>
              <a:ea typeface="Lato Black"/>
              <a:cs typeface="Lato Black"/>
              <a:sym typeface="Lato Black"/>
            </a:endParaRPr>
          </a:p>
        </p:txBody>
      </p:sp>
      <p:sp>
        <p:nvSpPr>
          <p:cNvPr id="352" name="Google Shape;352;p35" descr="five to ten founders. Each cohort gets approximately 100s of applications. This allows us to focus on selecting only the founders who are the best fit for the program.&#10;"/>
          <p:cNvSpPr txBox="1"/>
          <p:nvPr/>
        </p:nvSpPr>
        <p:spPr>
          <a:xfrm>
            <a:off x="3159525" y="4345151"/>
            <a:ext cx="1700100" cy="1272113"/>
          </a:xfrm>
          <a:prstGeom prst="rect">
            <a:avLst/>
          </a:prstGeom>
          <a:noFill/>
          <a:ln>
            <a:noFill/>
          </a:ln>
        </p:spPr>
        <p:txBody>
          <a:bodyPr spcFirstLastPara="1" wrap="square" lIns="68575" tIns="34275" rIns="68575" bIns="34275" anchor="t" anchorCtr="0">
            <a:spAutoFit/>
          </a:bodyPr>
          <a:lstStyle/>
          <a:p>
            <a:pPr>
              <a:lnSpc>
                <a:spcPct val="115000"/>
              </a:lnSpc>
              <a:spcAft>
                <a:spcPts val="1100"/>
              </a:spcAft>
              <a:buClr>
                <a:srgbClr val="000000"/>
              </a:buClr>
              <a:buSzPts val="1100"/>
            </a:pPr>
            <a:r>
              <a:rPr lang="en" sz="1000" kern="0" dirty="0">
                <a:solidFill>
                  <a:srgbClr val="000000"/>
                </a:solidFill>
                <a:latin typeface="Lato Light"/>
                <a:ea typeface="Lato Light"/>
                <a:cs typeface="Lato Light"/>
                <a:sym typeface="Lato Light"/>
              </a:rPr>
              <a:t>Each cohort gets approximately 100s of applications. This allows us to focus on selecting only the founders who are the best fit for the program.</a:t>
            </a:r>
            <a:endParaRPr sz="1000" kern="0" dirty="0">
              <a:solidFill>
                <a:srgbClr val="000000"/>
              </a:solidFill>
              <a:latin typeface="Lato Light"/>
              <a:ea typeface="Lato Light"/>
              <a:cs typeface="Lato Light"/>
              <a:sym typeface="Lato Light"/>
            </a:endParaRPr>
          </a:p>
        </p:txBody>
      </p:sp>
      <p:sp>
        <p:nvSpPr>
          <p:cNvPr id="353" name="Google Shape;353;p35" descr="ten week program. Over the course of 10-weeks we help founders grow their business and get them investor ready so they can raise post-program.&#10;"/>
          <p:cNvSpPr txBox="1"/>
          <p:nvPr/>
        </p:nvSpPr>
        <p:spPr>
          <a:xfrm>
            <a:off x="4994675" y="4386151"/>
            <a:ext cx="1923600" cy="1279807"/>
          </a:xfrm>
          <a:prstGeom prst="rect">
            <a:avLst/>
          </a:prstGeom>
          <a:noFill/>
          <a:ln>
            <a:noFill/>
          </a:ln>
        </p:spPr>
        <p:txBody>
          <a:bodyPr spcFirstLastPara="1" wrap="square" lIns="68575" tIns="34275" rIns="68575" bIns="34275" anchor="t" anchorCtr="0">
            <a:spAutoFit/>
          </a:bodyPr>
          <a:lstStyle/>
          <a:p>
            <a:pPr>
              <a:lnSpc>
                <a:spcPct val="115000"/>
              </a:lnSpc>
              <a:buClr>
                <a:srgbClr val="000000"/>
              </a:buClr>
              <a:buSzPts val="1100"/>
            </a:pPr>
            <a:r>
              <a:rPr lang="en" sz="1000" kern="0" dirty="0">
                <a:solidFill>
                  <a:srgbClr val="000000"/>
                </a:solidFill>
                <a:latin typeface="Lato Light"/>
                <a:ea typeface="Lato Light"/>
                <a:cs typeface="Lato Light"/>
                <a:sym typeface="Lato Light"/>
              </a:rPr>
              <a:t>Over the course of 10-weeks we help founders grow their business and get them investor ready so they can raise post-program.</a:t>
            </a:r>
            <a:endParaRPr sz="1000" kern="0" dirty="0">
              <a:solidFill>
                <a:srgbClr val="0E1A36"/>
              </a:solidFill>
              <a:latin typeface="Lato Light"/>
              <a:ea typeface="Lato Light"/>
              <a:cs typeface="Lato Light"/>
              <a:sym typeface="Lato Light"/>
            </a:endParaRPr>
          </a:p>
          <a:p>
            <a:pPr>
              <a:lnSpc>
                <a:spcPct val="150000"/>
              </a:lnSpc>
              <a:spcBef>
                <a:spcPts val="1100"/>
              </a:spcBef>
              <a:buClr>
                <a:srgbClr val="000000"/>
              </a:buClr>
            </a:pPr>
            <a:r>
              <a:rPr lang="en" sz="800" kern="0" dirty="0">
                <a:solidFill>
                  <a:srgbClr val="0E1A36"/>
                </a:solidFill>
                <a:latin typeface="Lato Light"/>
                <a:ea typeface="Lato Light"/>
                <a:cs typeface="Lato Light"/>
                <a:sym typeface="Lato Light"/>
              </a:rPr>
              <a:t> </a:t>
            </a:r>
            <a:endParaRPr sz="1100" kern="0" dirty="0">
              <a:solidFill>
                <a:srgbClr val="000000"/>
              </a:solidFill>
              <a:latin typeface="Lato Light"/>
              <a:ea typeface="Lato Light"/>
              <a:cs typeface="Lato Light"/>
              <a:sym typeface="Lato Light"/>
            </a:endParaRPr>
          </a:p>
        </p:txBody>
      </p:sp>
      <p:pic>
        <p:nvPicPr>
          <p:cNvPr id="354" name="Google Shape;354;p35"/>
          <p:cNvPicPr preferRelativeResize="0"/>
          <p:nvPr/>
        </p:nvPicPr>
        <p:blipFill>
          <a:blip r:embed="rId4" cstate="print">
            <a:alphaModFix/>
            <a:extLst>
              <a:ext uri="{28A0092B-C50C-407E-A947-70E740481C1C}">
                <a14:useLocalDpi xmlns:a14="http://schemas.microsoft.com/office/drawing/2010/main"/>
              </a:ext>
            </a:extLst>
          </a:blip>
          <a:stretch>
            <a:fillRect/>
          </a:stretch>
        </p:blipFill>
        <p:spPr>
          <a:xfrm>
            <a:off x="3264158" y="4025188"/>
            <a:ext cx="198553" cy="198554"/>
          </a:xfrm>
          <a:prstGeom prst="rect">
            <a:avLst/>
          </a:prstGeom>
          <a:noFill/>
          <a:ln>
            <a:noFill/>
          </a:ln>
        </p:spPr>
      </p:pic>
      <p:pic>
        <p:nvPicPr>
          <p:cNvPr id="355" name="Google Shape;355;p35"/>
          <p:cNvPicPr preferRelativeResize="0"/>
          <p:nvPr/>
        </p:nvPicPr>
        <p:blipFill>
          <a:blip r:embed="rId5" cstate="print">
            <a:alphaModFix/>
            <a:extLst>
              <a:ext uri="{28A0092B-C50C-407E-A947-70E740481C1C}">
                <a14:useLocalDpi xmlns:a14="http://schemas.microsoft.com/office/drawing/2010/main"/>
              </a:ext>
            </a:extLst>
          </a:blip>
          <a:stretch>
            <a:fillRect/>
          </a:stretch>
        </p:blipFill>
        <p:spPr>
          <a:xfrm>
            <a:off x="5095345" y="4045686"/>
            <a:ext cx="198553" cy="198555"/>
          </a:xfrm>
          <a:prstGeom prst="rect">
            <a:avLst/>
          </a:prstGeom>
          <a:noFill/>
          <a:ln>
            <a:noFill/>
          </a:ln>
        </p:spPr>
      </p:pic>
      <p:cxnSp>
        <p:nvCxnSpPr>
          <p:cNvPr id="356" name="Google Shape;356;p35"/>
          <p:cNvCxnSpPr/>
          <p:nvPr/>
        </p:nvCxnSpPr>
        <p:spPr>
          <a:xfrm>
            <a:off x="3207635" y="3861208"/>
            <a:ext cx="1218300" cy="0"/>
          </a:xfrm>
          <a:prstGeom prst="straightConnector1">
            <a:avLst/>
          </a:prstGeom>
          <a:noFill/>
          <a:ln w="9525" cap="sq" cmpd="sng">
            <a:solidFill>
              <a:srgbClr val="133D83"/>
            </a:solidFill>
            <a:prstDash val="solid"/>
            <a:miter lim="800000"/>
            <a:headEnd type="none" w="sm" len="sm"/>
            <a:tailEnd type="none" w="sm" len="sm"/>
          </a:ln>
        </p:spPr>
      </p:cxnSp>
      <p:cxnSp>
        <p:nvCxnSpPr>
          <p:cNvPr id="357" name="Google Shape;357;p35"/>
          <p:cNvCxnSpPr/>
          <p:nvPr/>
        </p:nvCxnSpPr>
        <p:spPr>
          <a:xfrm>
            <a:off x="5038810" y="3853208"/>
            <a:ext cx="1218300" cy="0"/>
          </a:xfrm>
          <a:prstGeom prst="straightConnector1">
            <a:avLst/>
          </a:prstGeom>
          <a:noFill/>
          <a:ln w="9525" cap="sq" cmpd="sng">
            <a:solidFill>
              <a:srgbClr val="133D83"/>
            </a:solidFill>
            <a:prstDash val="solid"/>
            <a:miter lim="800000"/>
            <a:headEnd type="none" w="sm" len="sm"/>
            <a:tailEnd type="none" w="sm" len="sm"/>
          </a:ln>
        </p:spPr>
      </p:cxn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61"/>
        <p:cNvGrpSpPr/>
        <p:nvPr/>
      </p:nvGrpSpPr>
      <p:grpSpPr>
        <a:xfrm>
          <a:off x="0" y="0"/>
          <a:ext cx="0" cy="0"/>
          <a:chOff x="0" y="0"/>
          <a:chExt cx="0" cy="0"/>
        </a:xfrm>
      </p:grpSpPr>
      <p:sp>
        <p:nvSpPr>
          <p:cNvPr id="363" name="Google Shape;363;p36" descr="Accelerator&#10;Tracks&#10;"/>
          <p:cNvSpPr txBox="1"/>
          <p:nvPr/>
        </p:nvSpPr>
        <p:spPr>
          <a:xfrm>
            <a:off x="432175" y="2884913"/>
            <a:ext cx="1912014" cy="923400"/>
          </a:xfrm>
          <a:prstGeom prst="rect">
            <a:avLst/>
          </a:prstGeom>
          <a:noFill/>
          <a:ln>
            <a:noFill/>
          </a:ln>
        </p:spPr>
        <p:txBody>
          <a:bodyPr spcFirstLastPara="1" wrap="square" lIns="91425" tIns="91425" rIns="91425" bIns="91425" anchor="t" anchorCtr="0">
            <a:spAutoFit/>
          </a:bodyPr>
          <a:lstStyle/>
          <a:p>
            <a:pPr>
              <a:buClr>
                <a:srgbClr val="000000"/>
              </a:buClr>
            </a:pPr>
            <a:r>
              <a:rPr lang="en" sz="2400" kern="0" dirty="0">
                <a:solidFill>
                  <a:srgbClr val="000000"/>
                </a:solidFill>
                <a:latin typeface="Lato Light"/>
                <a:ea typeface="Lato Light"/>
                <a:cs typeface="Lato Light"/>
                <a:sym typeface="Lato Light"/>
              </a:rPr>
              <a:t>Accelerator</a:t>
            </a:r>
            <a:endParaRPr sz="2400" kern="0" dirty="0">
              <a:solidFill>
                <a:srgbClr val="000000"/>
              </a:solidFill>
              <a:latin typeface="Lato Light"/>
              <a:ea typeface="Lato Light"/>
              <a:cs typeface="Lato Light"/>
              <a:sym typeface="Lato Light"/>
            </a:endParaRPr>
          </a:p>
          <a:p>
            <a:pPr>
              <a:buClr>
                <a:srgbClr val="000000"/>
              </a:buClr>
            </a:pPr>
            <a:r>
              <a:rPr lang="en" sz="2400" kern="0" dirty="0">
                <a:solidFill>
                  <a:srgbClr val="000000"/>
                </a:solidFill>
                <a:latin typeface="Lato Black"/>
                <a:ea typeface="Lato Black"/>
                <a:cs typeface="Lato Black"/>
                <a:sym typeface="Lato Black"/>
              </a:rPr>
              <a:t>Tracks</a:t>
            </a:r>
            <a:endParaRPr sz="2400" kern="0" dirty="0">
              <a:solidFill>
                <a:srgbClr val="000000"/>
              </a:solidFill>
              <a:latin typeface="Lato Black"/>
              <a:ea typeface="Lato Black"/>
              <a:cs typeface="Lato Black"/>
              <a:sym typeface="Lato Black"/>
            </a:endParaRPr>
          </a:p>
        </p:txBody>
      </p:sp>
      <p:sp>
        <p:nvSpPr>
          <p:cNvPr id="362" name="Google Shape;362;p36"/>
          <p:cNvSpPr/>
          <p:nvPr/>
        </p:nvSpPr>
        <p:spPr>
          <a:xfrm>
            <a:off x="2729500" y="849925"/>
            <a:ext cx="6414600" cy="5143500"/>
          </a:xfrm>
          <a:prstGeom prst="rect">
            <a:avLst/>
          </a:prstGeom>
          <a:solidFill>
            <a:srgbClr val="FAFAFA"/>
          </a:solidFill>
          <a:ln>
            <a:noFill/>
          </a:ln>
        </p:spPr>
        <p:txBody>
          <a:bodyPr spcFirstLastPara="1" wrap="square" lIns="91425" tIns="91425" rIns="91425" bIns="91425" anchor="ctr" anchorCtr="0">
            <a:noAutofit/>
          </a:bodyPr>
          <a:lstStyle/>
          <a:p>
            <a:pPr>
              <a:buClr>
                <a:srgbClr val="000000"/>
              </a:buClr>
            </a:pPr>
            <a:endParaRPr sz="1400" kern="0">
              <a:solidFill>
                <a:srgbClr val="000000"/>
              </a:solidFill>
              <a:latin typeface="Arial"/>
              <a:cs typeface="Arial"/>
              <a:sym typeface="Arial"/>
            </a:endParaRPr>
          </a:p>
        </p:txBody>
      </p:sp>
      <p:sp>
        <p:nvSpPr>
          <p:cNvPr id="380" name="Google Shape;380;p36" descr="Media &#10;Track&#10;&#10;"/>
          <p:cNvSpPr txBox="1"/>
          <p:nvPr/>
        </p:nvSpPr>
        <p:spPr>
          <a:xfrm>
            <a:off x="3304925" y="1273400"/>
            <a:ext cx="2485200" cy="769500"/>
          </a:xfrm>
          <a:prstGeom prst="rect">
            <a:avLst/>
          </a:prstGeom>
          <a:noFill/>
          <a:ln>
            <a:noFill/>
          </a:ln>
        </p:spPr>
        <p:txBody>
          <a:bodyPr spcFirstLastPara="1" wrap="square" lIns="91425" tIns="91425" rIns="91425" bIns="91425" anchor="t" anchorCtr="0">
            <a:spAutoFit/>
          </a:bodyPr>
          <a:lstStyle/>
          <a:p>
            <a:pPr>
              <a:buClr>
                <a:srgbClr val="000000"/>
              </a:buClr>
            </a:pPr>
            <a:r>
              <a:rPr lang="en" sz="1900" kern="0" dirty="0">
                <a:solidFill>
                  <a:srgbClr val="000000"/>
                </a:solidFill>
                <a:latin typeface="Lato Black"/>
                <a:ea typeface="Lato Black"/>
                <a:cs typeface="Lato Black"/>
                <a:sym typeface="Lato Black"/>
              </a:rPr>
              <a:t>Media </a:t>
            </a:r>
            <a:endParaRPr sz="1900" kern="0" dirty="0">
              <a:solidFill>
                <a:srgbClr val="000000"/>
              </a:solidFill>
              <a:latin typeface="Lato Black"/>
              <a:ea typeface="Lato Black"/>
              <a:cs typeface="Lato Black"/>
              <a:sym typeface="Lato Black"/>
            </a:endParaRPr>
          </a:p>
          <a:p>
            <a:pPr>
              <a:buClr>
                <a:srgbClr val="000000"/>
              </a:buClr>
            </a:pPr>
            <a:r>
              <a:rPr lang="en" sz="1900" kern="0" dirty="0">
                <a:solidFill>
                  <a:srgbClr val="000000"/>
                </a:solidFill>
                <a:latin typeface="Lato Light"/>
                <a:ea typeface="Lato Light"/>
                <a:cs typeface="Lato Light"/>
                <a:sym typeface="Lato Light"/>
              </a:rPr>
              <a:t>Track</a:t>
            </a:r>
            <a:endParaRPr sz="1500" kern="0" dirty="0">
              <a:solidFill>
                <a:srgbClr val="000000"/>
              </a:solidFill>
              <a:latin typeface="Lato Light"/>
              <a:ea typeface="Lato Light"/>
              <a:cs typeface="Lato Light"/>
              <a:sym typeface="Lato Light"/>
            </a:endParaRPr>
          </a:p>
        </p:txBody>
      </p:sp>
      <p:sp>
        <p:nvSpPr>
          <p:cNvPr id="374" name="Google Shape;374;p36" descr="This track is built to support founders with disabilities working in the media space. This is the perfect track for sponsors looking to work with high-growth, high-impact startups building scalable ventures in the media space"/>
          <p:cNvSpPr txBox="1">
            <a:spLocks noGrp="1"/>
          </p:cNvSpPr>
          <p:nvPr>
            <p:ph type="body" idx="4294967295"/>
          </p:nvPr>
        </p:nvSpPr>
        <p:spPr>
          <a:xfrm>
            <a:off x="6319838" y="1146175"/>
            <a:ext cx="2824162" cy="901700"/>
          </a:xfrm>
          <a:prstGeom prst="rect">
            <a:avLst/>
          </a:prstGeom>
        </p:spPr>
        <p:txBody>
          <a:bodyPr spcFirstLastPara="1" wrap="square" lIns="91425" tIns="91425" rIns="91425" bIns="91425" anchor="t" anchorCtr="0">
            <a:noAutofit/>
          </a:bodyPr>
          <a:lstStyle/>
          <a:p>
            <a:pPr marL="0" indent="0">
              <a:buNone/>
            </a:pPr>
            <a:r>
              <a:rPr lang="en" sz="900" dirty="0">
                <a:solidFill>
                  <a:srgbClr val="595959"/>
                </a:solidFill>
                <a:latin typeface="Lato Light"/>
                <a:ea typeface="Lato Light"/>
                <a:cs typeface="Lato Light"/>
                <a:sym typeface="Lato Light"/>
              </a:rPr>
              <a:t>This track is built to support founders with disabilities working in the media space. This is the perfect track for sponsors looking to work with high-growth, high-impact startups building scalable ventures in the media space. </a:t>
            </a:r>
            <a:endParaRPr sz="100" dirty="0">
              <a:solidFill>
                <a:srgbClr val="595959"/>
              </a:solidFill>
              <a:latin typeface="Lato Light"/>
              <a:ea typeface="Lato Light"/>
              <a:cs typeface="Lato Light"/>
              <a:sym typeface="Lato Light"/>
            </a:endParaRPr>
          </a:p>
          <a:p>
            <a:pPr marL="0" indent="0">
              <a:spcBef>
                <a:spcPts val="1200"/>
              </a:spcBef>
              <a:buNone/>
            </a:pPr>
            <a:endParaRPr sz="900" dirty="0">
              <a:solidFill>
                <a:srgbClr val="595959"/>
              </a:solidFill>
              <a:latin typeface="Lato Light"/>
              <a:ea typeface="Lato Light"/>
              <a:cs typeface="Lato Light"/>
              <a:sym typeface="Lato Light"/>
            </a:endParaRPr>
          </a:p>
          <a:p>
            <a:pPr marL="0" indent="0">
              <a:buClr>
                <a:schemeClr val="dk1"/>
              </a:buClr>
              <a:buSzPts val="688"/>
              <a:buNone/>
            </a:pPr>
            <a:endParaRPr sz="900" dirty="0">
              <a:latin typeface="Lato Light"/>
              <a:ea typeface="Lato Light"/>
              <a:cs typeface="Lato Light"/>
              <a:sym typeface="Lato Light"/>
            </a:endParaRPr>
          </a:p>
          <a:p>
            <a:pPr marL="0" indent="0">
              <a:spcBef>
                <a:spcPts val="1200"/>
              </a:spcBef>
              <a:buNone/>
            </a:pPr>
            <a:endParaRPr sz="900" dirty="0">
              <a:latin typeface="Lato Light"/>
              <a:ea typeface="Lato Light"/>
              <a:cs typeface="Lato Light"/>
              <a:sym typeface="Lato Light"/>
            </a:endParaRPr>
          </a:p>
        </p:txBody>
      </p:sp>
      <p:cxnSp>
        <p:nvCxnSpPr>
          <p:cNvPr id="364" name="Google Shape;364;p36"/>
          <p:cNvCxnSpPr/>
          <p:nvPr/>
        </p:nvCxnSpPr>
        <p:spPr>
          <a:xfrm>
            <a:off x="3239350" y="2147175"/>
            <a:ext cx="5321100" cy="0"/>
          </a:xfrm>
          <a:prstGeom prst="straightConnector1">
            <a:avLst/>
          </a:prstGeom>
          <a:noFill/>
          <a:ln w="9525" cap="flat" cmpd="sng">
            <a:solidFill>
              <a:schemeClr val="dk2"/>
            </a:solidFill>
            <a:prstDash val="solid"/>
            <a:round/>
            <a:headEnd type="none" w="med" len="med"/>
            <a:tailEnd type="none" w="med" len="med"/>
          </a:ln>
        </p:spPr>
      </p:cxnSp>
      <p:sp>
        <p:nvSpPr>
          <p:cNvPr id="376" name="Google Shape;376;p36" descr="BIPOC Founder&#10;Track&#10;"/>
          <p:cNvSpPr txBox="1"/>
          <p:nvPr/>
        </p:nvSpPr>
        <p:spPr>
          <a:xfrm>
            <a:off x="3228725" y="2377925"/>
            <a:ext cx="2485200" cy="769500"/>
          </a:xfrm>
          <a:prstGeom prst="rect">
            <a:avLst/>
          </a:prstGeom>
          <a:noFill/>
          <a:ln>
            <a:noFill/>
          </a:ln>
        </p:spPr>
        <p:txBody>
          <a:bodyPr spcFirstLastPara="1" wrap="square" lIns="91425" tIns="91425" rIns="91425" bIns="91425" anchor="t" anchorCtr="0">
            <a:spAutoFit/>
          </a:bodyPr>
          <a:lstStyle/>
          <a:p>
            <a:pPr>
              <a:buClr>
                <a:srgbClr val="000000"/>
              </a:buClr>
              <a:buSzPts val="1100"/>
            </a:pPr>
            <a:r>
              <a:rPr lang="en" sz="1900" kern="0" dirty="0">
                <a:solidFill>
                  <a:srgbClr val="000000"/>
                </a:solidFill>
                <a:latin typeface="Lato Black"/>
                <a:ea typeface="Lato Black"/>
                <a:cs typeface="Lato Black"/>
                <a:sym typeface="Lato Black"/>
              </a:rPr>
              <a:t>BIPOC Founder</a:t>
            </a:r>
            <a:endParaRPr sz="1900" kern="0" dirty="0">
              <a:solidFill>
                <a:srgbClr val="000000"/>
              </a:solidFill>
              <a:latin typeface="Lato Black"/>
              <a:ea typeface="Lato Black"/>
              <a:cs typeface="Lato Black"/>
              <a:sym typeface="Lato Black"/>
            </a:endParaRPr>
          </a:p>
          <a:p>
            <a:pPr>
              <a:buClr>
                <a:srgbClr val="000000"/>
              </a:buClr>
              <a:buSzPts val="1100"/>
            </a:pPr>
            <a:r>
              <a:rPr lang="en" sz="1900" kern="0" dirty="0">
                <a:solidFill>
                  <a:srgbClr val="000000"/>
                </a:solidFill>
                <a:latin typeface="Lato Light"/>
                <a:ea typeface="Lato Light"/>
                <a:cs typeface="Lato Light"/>
                <a:sym typeface="Lato Light"/>
              </a:rPr>
              <a:t>Track</a:t>
            </a:r>
            <a:endParaRPr sz="1900" kern="0" dirty="0">
              <a:solidFill>
                <a:srgbClr val="000000"/>
              </a:solidFill>
              <a:latin typeface="Lato Light"/>
              <a:ea typeface="Lato Light"/>
              <a:cs typeface="Lato Light"/>
              <a:sym typeface="Lato Light"/>
            </a:endParaRPr>
          </a:p>
        </p:txBody>
      </p:sp>
      <p:sp>
        <p:nvSpPr>
          <p:cNvPr id="377" name="Google Shape;377;p36" descr="2GI is intentional about supporting underserved communities throughout all our programs. This track is the best way for you to help us on that mission and work with the best BIPOC founders with disabilities.&#10;"/>
          <p:cNvSpPr txBox="1">
            <a:spLocks noGrp="1"/>
          </p:cNvSpPr>
          <p:nvPr>
            <p:ph type="body" idx="4294967295"/>
          </p:nvPr>
        </p:nvSpPr>
        <p:spPr>
          <a:xfrm>
            <a:off x="6319838" y="2333625"/>
            <a:ext cx="2824162" cy="901700"/>
          </a:xfrm>
          <a:prstGeom prst="rect">
            <a:avLst/>
          </a:prstGeom>
        </p:spPr>
        <p:txBody>
          <a:bodyPr spcFirstLastPara="1" wrap="square" lIns="91425" tIns="91425" rIns="91425" bIns="91425" anchor="t" anchorCtr="0">
            <a:noAutofit/>
          </a:bodyPr>
          <a:lstStyle/>
          <a:p>
            <a:pPr marL="0" indent="0">
              <a:spcAft>
                <a:spcPts val="1200"/>
              </a:spcAft>
              <a:buNone/>
            </a:pPr>
            <a:r>
              <a:rPr lang="en" sz="900" dirty="0">
                <a:latin typeface="Lato Light"/>
                <a:ea typeface="Lato Light"/>
                <a:cs typeface="Lato Light"/>
                <a:sym typeface="Lato Light"/>
              </a:rPr>
              <a:t>2GI is intentional about supporting underserved communities throughout all our programs. This track is the best way for you to help us on that mission and work with the best BIPOC founders with disabilities.</a:t>
            </a:r>
            <a:endParaRPr sz="900" dirty="0">
              <a:latin typeface="Lato Light"/>
              <a:ea typeface="Lato Light"/>
              <a:cs typeface="Lato Light"/>
              <a:sym typeface="Lato Light"/>
            </a:endParaRPr>
          </a:p>
        </p:txBody>
      </p:sp>
      <p:sp>
        <p:nvSpPr>
          <p:cNvPr id="372" name="Google Shape;372;p36" descr="Women Founder&#10;Track&#10;"/>
          <p:cNvSpPr txBox="1"/>
          <p:nvPr/>
        </p:nvSpPr>
        <p:spPr>
          <a:xfrm>
            <a:off x="3228725" y="3586900"/>
            <a:ext cx="2485200" cy="769500"/>
          </a:xfrm>
          <a:prstGeom prst="rect">
            <a:avLst/>
          </a:prstGeom>
          <a:noFill/>
          <a:ln>
            <a:noFill/>
          </a:ln>
        </p:spPr>
        <p:txBody>
          <a:bodyPr spcFirstLastPara="1" wrap="square" lIns="91425" tIns="91425" rIns="91425" bIns="91425" anchor="t" anchorCtr="0">
            <a:spAutoFit/>
          </a:bodyPr>
          <a:lstStyle/>
          <a:p>
            <a:pPr>
              <a:buClr>
                <a:srgbClr val="000000"/>
              </a:buClr>
            </a:pPr>
            <a:r>
              <a:rPr lang="en" sz="1900" kern="0" dirty="0">
                <a:solidFill>
                  <a:srgbClr val="000000"/>
                </a:solidFill>
                <a:latin typeface="Lato Black"/>
                <a:ea typeface="Lato Black"/>
                <a:cs typeface="Lato Black"/>
                <a:sym typeface="Lato Black"/>
              </a:rPr>
              <a:t>Women Founder</a:t>
            </a:r>
            <a:endParaRPr sz="1900" kern="0" dirty="0">
              <a:solidFill>
                <a:srgbClr val="000000"/>
              </a:solidFill>
              <a:latin typeface="Lato Black"/>
              <a:ea typeface="Lato Black"/>
              <a:cs typeface="Lato Black"/>
              <a:sym typeface="Lato Black"/>
            </a:endParaRPr>
          </a:p>
          <a:p>
            <a:pPr>
              <a:buClr>
                <a:srgbClr val="000000"/>
              </a:buClr>
            </a:pPr>
            <a:r>
              <a:rPr lang="en" sz="1900" kern="0" dirty="0">
                <a:solidFill>
                  <a:srgbClr val="000000"/>
                </a:solidFill>
                <a:latin typeface="Lato Light"/>
                <a:ea typeface="Lato Light"/>
                <a:cs typeface="Lato Light"/>
                <a:sym typeface="Lato Light"/>
              </a:rPr>
              <a:t>Track</a:t>
            </a:r>
            <a:endParaRPr sz="1900" kern="0" dirty="0">
              <a:solidFill>
                <a:srgbClr val="000000"/>
              </a:solidFill>
              <a:latin typeface="Lato Light"/>
              <a:ea typeface="Lato Light"/>
              <a:cs typeface="Lato Light"/>
              <a:sym typeface="Lato Light"/>
            </a:endParaRPr>
          </a:p>
        </p:txBody>
      </p:sp>
      <p:sp>
        <p:nvSpPr>
          <p:cNvPr id="375" name="Google Shape;375;p36" descr="We’re committed to helping women founders with disabilities break into the traditionally male dominated startup world. Sponsor this track if you’d like to support and work with women founders building the businesses of tomorrow.&#10;"/>
          <p:cNvSpPr txBox="1">
            <a:spLocks noGrp="1"/>
          </p:cNvSpPr>
          <p:nvPr>
            <p:ph type="body" idx="4294967295"/>
          </p:nvPr>
        </p:nvSpPr>
        <p:spPr>
          <a:xfrm>
            <a:off x="6319838" y="3575050"/>
            <a:ext cx="2824162" cy="901700"/>
          </a:xfrm>
          <a:prstGeom prst="rect">
            <a:avLst/>
          </a:prstGeom>
        </p:spPr>
        <p:txBody>
          <a:bodyPr spcFirstLastPara="1" wrap="square" lIns="91425" tIns="91425" rIns="91425" bIns="91425" anchor="t" anchorCtr="0">
            <a:noAutofit/>
          </a:bodyPr>
          <a:lstStyle/>
          <a:p>
            <a:pPr marL="0" indent="0">
              <a:buNone/>
            </a:pPr>
            <a:r>
              <a:rPr lang="en" sz="900" dirty="0">
                <a:latin typeface="Lato Light"/>
                <a:ea typeface="Lato Light"/>
                <a:cs typeface="Lato Light"/>
                <a:sym typeface="Lato Light"/>
              </a:rPr>
              <a:t>We’re committed to helping women founders with disabilities break into the traditionally male dominated startup world. Sponsor this track if you’d like to support and work with women founders building the businesses of tomorrow.</a:t>
            </a:r>
            <a:endParaRPr sz="900" dirty="0">
              <a:latin typeface="Lato Light"/>
              <a:ea typeface="Lato Light"/>
              <a:cs typeface="Lato Light"/>
              <a:sym typeface="Lato Light"/>
            </a:endParaRPr>
          </a:p>
          <a:p>
            <a:pPr marL="0" indent="0">
              <a:spcBef>
                <a:spcPts val="1200"/>
              </a:spcBef>
              <a:buNone/>
            </a:pPr>
            <a:endParaRPr sz="900" dirty="0">
              <a:latin typeface="Lato Light"/>
              <a:ea typeface="Lato Light"/>
              <a:cs typeface="Lato Light"/>
              <a:sym typeface="Lato Light"/>
            </a:endParaRPr>
          </a:p>
        </p:txBody>
      </p:sp>
      <p:sp>
        <p:nvSpPr>
          <p:cNvPr id="378" name="Google Shape;378;p36" descr="DMV Founder &#10;Track&#10;"/>
          <p:cNvSpPr txBox="1"/>
          <p:nvPr/>
        </p:nvSpPr>
        <p:spPr>
          <a:xfrm>
            <a:off x="3228725" y="4812275"/>
            <a:ext cx="2485200" cy="769500"/>
          </a:xfrm>
          <a:prstGeom prst="rect">
            <a:avLst/>
          </a:prstGeom>
          <a:noFill/>
          <a:ln>
            <a:noFill/>
          </a:ln>
        </p:spPr>
        <p:txBody>
          <a:bodyPr spcFirstLastPara="1" wrap="square" lIns="91425" tIns="91425" rIns="91425" bIns="91425" anchor="t" anchorCtr="0">
            <a:spAutoFit/>
          </a:bodyPr>
          <a:lstStyle/>
          <a:p>
            <a:pPr>
              <a:buClr>
                <a:srgbClr val="000000"/>
              </a:buClr>
              <a:buSzPts val="1100"/>
            </a:pPr>
            <a:r>
              <a:rPr lang="en" sz="1900" kern="0" dirty="0">
                <a:solidFill>
                  <a:srgbClr val="000000"/>
                </a:solidFill>
                <a:latin typeface="Lato Black"/>
                <a:ea typeface="Lato Black"/>
                <a:cs typeface="Lato Black"/>
                <a:sym typeface="Lato Black"/>
              </a:rPr>
              <a:t>DMV Founder </a:t>
            </a:r>
            <a:endParaRPr sz="1900" kern="0" dirty="0">
              <a:solidFill>
                <a:srgbClr val="000000"/>
              </a:solidFill>
              <a:latin typeface="Lato Black"/>
              <a:ea typeface="Lato Black"/>
              <a:cs typeface="Lato Black"/>
              <a:sym typeface="Lato Black"/>
            </a:endParaRPr>
          </a:p>
          <a:p>
            <a:pPr>
              <a:buClr>
                <a:srgbClr val="000000"/>
              </a:buClr>
              <a:buSzPts val="1100"/>
            </a:pPr>
            <a:r>
              <a:rPr lang="en" sz="1900" kern="0" dirty="0">
                <a:solidFill>
                  <a:srgbClr val="000000"/>
                </a:solidFill>
                <a:latin typeface="Lato Light"/>
                <a:ea typeface="Lato Light"/>
                <a:cs typeface="Lato Light"/>
                <a:sym typeface="Lato Light"/>
              </a:rPr>
              <a:t>Track</a:t>
            </a:r>
            <a:endParaRPr sz="1900" kern="0" dirty="0">
              <a:solidFill>
                <a:srgbClr val="000000"/>
              </a:solidFill>
              <a:latin typeface="Lato Light"/>
              <a:ea typeface="Lato Light"/>
              <a:cs typeface="Lato Light"/>
              <a:sym typeface="Lato Light"/>
            </a:endParaRPr>
          </a:p>
        </p:txBody>
      </p:sp>
      <p:sp>
        <p:nvSpPr>
          <p:cNvPr id="379" name="Google Shape;379;p36" descr="2GI is headquartered in the DC area, and we’re strong believers in investing in our community. This track is perfect for sponsors wanting to see an impact in the DMV area and support the founders building in their backyard.&#10;"/>
          <p:cNvSpPr txBox="1">
            <a:spLocks noGrp="1"/>
          </p:cNvSpPr>
          <p:nvPr>
            <p:ph type="body" idx="4294967295"/>
          </p:nvPr>
        </p:nvSpPr>
        <p:spPr>
          <a:xfrm>
            <a:off x="6319838" y="4811713"/>
            <a:ext cx="2824162" cy="901700"/>
          </a:xfrm>
          <a:prstGeom prst="rect">
            <a:avLst/>
          </a:prstGeom>
        </p:spPr>
        <p:txBody>
          <a:bodyPr spcFirstLastPara="1" wrap="square" lIns="91425" tIns="91425" rIns="91425" bIns="91425" anchor="t" anchorCtr="0">
            <a:noAutofit/>
          </a:bodyPr>
          <a:lstStyle/>
          <a:p>
            <a:pPr marL="0" indent="0">
              <a:spcAft>
                <a:spcPts val="1200"/>
              </a:spcAft>
              <a:buNone/>
            </a:pPr>
            <a:r>
              <a:rPr lang="en" sz="900" dirty="0">
                <a:latin typeface="Lato Light"/>
                <a:ea typeface="Lato Light"/>
                <a:cs typeface="Lato Light"/>
                <a:sym typeface="Lato Light"/>
              </a:rPr>
              <a:t>2GI is headquartered in the DC area, and we’re strong believers in investing in our community. This track is perfect for sponsors wanting to see an impact in the DMV area and support the founders building in their backyard.</a:t>
            </a:r>
            <a:endParaRPr sz="900" dirty="0">
              <a:latin typeface="Lato Light"/>
              <a:ea typeface="Lato Light"/>
              <a:cs typeface="Lato Light"/>
              <a:sym typeface="Lato Light"/>
            </a:endParaRPr>
          </a:p>
        </p:txBody>
      </p:sp>
      <p:cxnSp>
        <p:nvCxnSpPr>
          <p:cNvPr id="365" name="Google Shape;365;p36"/>
          <p:cNvCxnSpPr/>
          <p:nvPr/>
        </p:nvCxnSpPr>
        <p:spPr>
          <a:xfrm>
            <a:off x="3239350" y="3421675"/>
            <a:ext cx="5321100" cy="0"/>
          </a:xfrm>
          <a:prstGeom prst="straightConnector1">
            <a:avLst/>
          </a:prstGeom>
          <a:noFill/>
          <a:ln w="9525" cap="flat" cmpd="sng">
            <a:solidFill>
              <a:schemeClr val="dk2"/>
            </a:solidFill>
            <a:prstDash val="solid"/>
            <a:round/>
            <a:headEnd type="none" w="med" len="med"/>
            <a:tailEnd type="none" w="med" len="med"/>
          </a:ln>
        </p:spPr>
      </p:cxnSp>
      <p:cxnSp>
        <p:nvCxnSpPr>
          <p:cNvPr id="366" name="Google Shape;366;p36"/>
          <p:cNvCxnSpPr/>
          <p:nvPr/>
        </p:nvCxnSpPr>
        <p:spPr>
          <a:xfrm>
            <a:off x="5713913" y="2476913"/>
            <a:ext cx="0" cy="615000"/>
          </a:xfrm>
          <a:prstGeom prst="straightConnector1">
            <a:avLst/>
          </a:prstGeom>
          <a:noFill/>
          <a:ln w="9525" cap="flat" cmpd="sng">
            <a:solidFill>
              <a:srgbClr val="004586"/>
            </a:solidFill>
            <a:prstDash val="solid"/>
            <a:round/>
            <a:headEnd type="none" w="med" len="med"/>
            <a:tailEnd type="none" w="med" len="med"/>
          </a:ln>
        </p:spPr>
      </p:cxnSp>
      <p:cxnSp>
        <p:nvCxnSpPr>
          <p:cNvPr id="367" name="Google Shape;367;p36"/>
          <p:cNvCxnSpPr/>
          <p:nvPr/>
        </p:nvCxnSpPr>
        <p:spPr>
          <a:xfrm>
            <a:off x="5713913" y="3719013"/>
            <a:ext cx="0" cy="615000"/>
          </a:xfrm>
          <a:prstGeom prst="straightConnector1">
            <a:avLst/>
          </a:prstGeom>
          <a:noFill/>
          <a:ln w="9525" cap="flat" cmpd="sng">
            <a:solidFill>
              <a:srgbClr val="004586"/>
            </a:solidFill>
            <a:prstDash val="solid"/>
            <a:round/>
            <a:headEnd type="none" w="med" len="med"/>
            <a:tailEnd type="none" w="med" len="med"/>
          </a:ln>
        </p:spPr>
      </p:cxnSp>
      <p:cxnSp>
        <p:nvCxnSpPr>
          <p:cNvPr id="368" name="Google Shape;368;p36"/>
          <p:cNvCxnSpPr/>
          <p:nvPr/>
        </p:nvCxnSpPr>
        <p:spPr>
          <a:xfrm>
            <a:off x="5713913" y="1289363"/>
            <a:ext cx="0" cy="615000"/>
          </a:xfrm>
          <a:prstGeom prst="straightConnector1">
            <a:avLst/>
          </a:prstGeom>
          <a:noFill/>
          <a:ln w="9525" cap="flat" cmpd="sng">
            <a:solidFill>
              <a:srgbClr val="004586"/>
            </a:solidFill>
            <a:prstDash val="solid"/>
            <a:round/>
            <a:headEnd type="none" w="med" len="med"/>
            <a:tailEnd type="none" w="med" len="med"/>
          </a:ln>
        </p:spPr>
      </p:cxnSp>
      <p:sp>
        <p:nvSpPr>
          <p:cNvPr id="369" name="Google Shape;369;p36"/>
          <p:cNvSpPr/>
          <p:nvPr/>
        </p:nvSpPr>
        <p:spPr>
          <a:xfrm>
            <a:off x="-1875" y="857250"/>
            <a:ext cx="9144000" cy="189300"/>
          </a:xfrm>
          <a:prstGeom prst="rect">
            <a:avLst/>
          </a:prstGeom>
          <a:solidFill>
            <a:schemeClr val="dk1"/>
          </a:solidFill>
          <a:ln>
            <a:noFill/>
          </a:ln>
        </p:spPr>
        <p:txBody>
          <a:bodyPr spcFirstLastPara="1" wrap="square" lIns="91425" tIns="91425" rIns="91425" bIns="91425" anchor="ctr" anchorCtr="0">
            <a:noAutofit/>
          </a:bodyPr>
          <a:lstStyle/>
          <a:p>
            <a:pPr>
              <a:buClr>
                <a:srgbClr val="000000"/>
              </a:buClr>
            </a:pPr>
            <a:endParaRPr sz="1400" kern="0">
              <a:solidFill>
                <a:srgbClr val="000000"/>
              </a:solidFill>
              <a:latin typeface="Arial"/>
              <a:cs typeface="Arial"/>
              <a:sym typeface="Arial"/>
            </a:endParaRPr>
          </a:p>
        </p:txBody>
      </p:sp>
      <p:sp>
        <p:nvSpPr>
          <p:cNvPr id="370" name="Google Shape;370;p36"/>
          <p:cNvSpPr/>
          <p:nvPr/>
        </p:nvSpPr>
        <p:spPr>
          <a:xfrm>
            <a:off x="-1875" y="5811325"/>
            <a:ext cx="9144000" cy="189300"/>
          </a:xfrm>
          <a:prstGeom prst="rect">
            <a:avLst/>
          </a:prstGeom>
          <a:solidFill>
            <a:schemeClr val="dk1"/>
          </a:solidFill>
          <a:ln>
            <a:noFill/>
          </a:ln>
        </p:spPr>
        <p:txBody>
          <a:bodyPr spcFirstLastPara="1" wrap="square" lIns="91425" tIns="91425" rIns="91425" bIns="91425" anchor="ctr" anchorCtr="0">
            <a:noAutofit/>
          </a:bodyPr>
          <a:lstStyle/>
          <a:p>
            <a:pPr>
              <a:buClr>
                <a:srgbClr val="000000"/>
              </a:buClr>
            </a:pPr>
            <a:endParaRPr sz="1400" kern="0">
              <a:solidFill>
                <a:srgbClr val="000000"/>
              </a:solidFill>
              <a:latin typeface="Arial"/>
              <a:cs typeface="Arial"/>
              <a:sym typeface="Arial"/>
            </a:endParaRPr>
          </a:p>
        </p:txBody>
      </p:sp>
      <p:cxnSp>
        <p:nvCxnSpPr>
          <p:cNvPr id="371" name="Google Shape;371;p36"/>
          <p:cNvCxnSpPr/>
          <p:nvPr/>
        </p:nvCxnSpPr>
        <p:spPr>
          <a:xfrm>
            <a:off x="3239350" y="4696175"/>
            <a:ext cx="5321100" cy="0"/>
          </a:xfrm>
          <a:prstGeom prst="straightConnector1">
            <a:avLst/>
          </a:prstGeom>
          <a:noFill/>
          <a:ln w="9525" cap="flat" cmpd="sng">
            <a:solidFill>
              <a:schemeClr val="dk2"/>
            </a:solidFill>
            <a:prstDash val="solid"/>
            <a:round/>
            <a:headEnd type="none" w="med" len="med"/>
            <a:tailEnd type="none" w="med" len="med"/>
          </a:ln>
        </p:spPr>
      </p:cxnSp>
      <p:cxnSp>
        <p:nvCxnSpPr>
          <p:cNvPr id="373" name="Google Shape;373;p36"/>
          <p:cNvCxnSpPr/>
          <p:nvPr/>
        </p:nvCxnSpPr>
        <p:spPr>
          <a:xfrm>
            <a:off x="5713913" y="4946238"/>
            <a:ext cx="0" cy="615000"/>
          </a:xfrm>
          <a:prstGeom prst="straightConnector1">
            <a:avLst/>
          </a:prstGeom>
          <a:noFill/>
          <a:ln w="9525" cap="flat" cmpd="sng">
            <a:solidFill>
              <a:srgbClr val="004586"/>
            </a:solidFill>
            <a:prstDash val="solid"/>
            <a:round/>
            <a:headEnd type="none" w="med" len="med"/>
            <a:tailEnd type="none" w="med" len="med"/>
          </a:ln>
        </p:spPr>
      </p:cxn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84"/>
        <p:cNvGrpSpPr/>
        <p:nvPr/>
      </p:nvGrpSpPr>
      <p:grpSpPr>
        <a:xfrm>
          <a:off x="0" y="0"/>
          <a:ext cx="0" cy="0"/>
          <a:chOff x="0" y="0"/>
          <a:chExt cx="0" cy="0"/>
        </a:xfrm>
      </p:grpSpPr>
      <p:sp>
        <p:nvSpPr>
          <p:cNvPr id="388" name="Google Shape;388;p37" descr="2GI Venture Lab&#10;"/>
          <p:cNvSpPr txBox="1"/>
          <p:nvPr/>
        </p:nvSpPr>
        <p:spPr>
          <a:xfrm>
            <a:off x="181100" y="2901500"/>
            <a:ext cx="2363100" cy="477000"/>
          </a:xfrm>
          <a:prstGeom prst="rect">
            <a:avLst/>
          </a:prstGeom>
          <a:noFill/>
          <a:ln>
            <a:noFill/>
          </a:ln>
        </p:spPr>
        <p:txBody>
          <a:bodyPr spcFirstLastPara="1" wrap="square" lIns="91425" tIns="91425" rIns="91425" bIns="91425" anchor="t" anchorCtr="0">
            <a:spAutoFit/>
          </a:bodyPr>
          <a:lstStyle/>
          <a:p>
            <a:pPr>
              <a:buClr>
                <a:srgbClr val="000000"/>
              </a:buClr>
            </a:pPr>
            <a:r>
              <a:rPr lang="en" sz="1900" kern="0" dirty="0">
                <a:solidFill>
                  <a:srgbClr val="000000"/>
                </a:solidFill>
                <a:latin typeface="Lato Black"/>
                <a:ea typeface="Lato Black"/>
                <a:cs typeface="Lato Black"/>
                <a:sym typeface="Lato Black"/>
              </a:rPr>
              <a:t>2GI Venture Lab</a:t>
            </a:r>
            <a:endParaRPr kern="0" dirty="0">
              <a:solidFill>
                <a:srgbClr val="000000"/>
              </a:solidFill>
              <a:latin typeface="Lato"/>
              <a:ea typeface="Lato"/>
              <a:cs typeface="Lato"/>
              <a:sym typeface="Lato"/>
            </a:endParaRPr>
          </a:p>
        </p:txBody>
      </p:sp>
      <p:sp>
        <p:nvSpPr>
          <p:cNvPr id="385" name="Google Shape;385;p37"/>
          <p:cNvSpPr/>
          <p:nvPr/>
        </p:nvSpPr>
        <p:spPr>
          <a:xfrm>
            <a:off x="2729400" y="996850"/>
            <a:ext cx="6414600" cy="5143500"/>
          </a:xfrm>
          <a:prstGeom prst="rect">
            <a:avLst/>
          </a:prstGeom>
          <a:solidFill>
            <a:srgbClr val="FAFAFA"/>
          </a:solidFill>
          <a:ln>
            <a:noFill/>
          </a:ln>
        </p:spPr>
        <p:txBody>
          <a:bodyPr spcFirstLastPara="1" wrap="square" lIns="91425" tIns="91425" rIns="91425" bIns="91425" anchor="ctr" anchorCtr="0">
            <a:noAutofit/>
          </a:bodyPr>
          <a:lstStyle/>
          <a:p>
            <a:pPr>
              <a:buClr>
                <a:srgbClr val="000000"/>
              </a:buClr>
            </a:pPr>
            <a:endParaRPr sz="1400" kern="0">
              <a:solidFill>
                <a:srgbClr val="000000"/>
              </a:solidFill>
              <a:latin typeface="Arial"/>
              <a:cs typeface="Arial"/>
              <a:sym typeface="Arial"/>
            </a:endParaRPr>
          </a:p>
        </p:txBody>
      </p:sp>
      <p:sp>
        <p:nvSpPr>
          <p:cNvPr id="389" name="Google Shape;389;p37" descr="The Venture Lab is a program built for pre-product, pre-revenue, and idea-stage companies. We support founders through an online content and a virtual community of startups at the same stage.&#10;"/>
          <p:cNvSpPr txBox="1"/>
          <p:nvPr/>
        </p:nvSpPr>
        <p:spPr>
          <a:xfrm>
            <a:off x="2937150" y="1530250"/>
            <a:ext cx="5793900" cy="1239000"/>
          </a:xfrm>
          <a:prstGeom prst="rect">
            <a:avLst/>
          </a:prstGeom>
          <a:noFill/>
          <a:ln>
            <a:noFill/>
          </a:ln>
        </p:spPr>
        <p:txBody>
          <a:bodyPr spcFirstLastPara="1" wrap="square" lIns="68575" tIns="34275" rIns="68575" bIns="34275" anchor="t" anchorCtr="0">
            <a:spAutoFit/>
          </a:bodyPr>
          <a:lstStyle/>
          <a:p>
            <a:pPr>
              <a:buClr>
                <a:srgbClr val="000000"/>
              </a:buClr>
            </a:pPr>
            <a:r>
              <a:rPr lang="en" sz="1900" kern="0" dirty="0">
                <a:solidFill>
                  <a:srgbClr val="0F1A34"/>
                </a:solidFill>
                <a:latin typeface="Lato Black"/>
                <a:ea typeface="Lato Black"/>
                <a:cs typeface="Lato Black"/>
                <a:sym typeface="Lato Black"/>
              </a:rPr>
              <a:t>The Venture Lab</a:t>
            </a:r>
            <a:r>
              <a:rPr lang="en" sz="1900" kern="0" dirty="0">
                <a:solidFill>
                  <a:srgbClr val="0F1A34"/>
                </a:solidFill>
                <a:latin typeface="Lato Light"/>
                <a:ea typeface="Lato Light"/>
                <a:cs typeface="Lato Light"/>
                <a:sym typeface="Lato Light"/>
              </a:rPr>
              <a:t> is a program built for </a:t>
            </a:r>
            <a:r>
              <a:rPr lang="en" sz="1900" kern="0" dirty="0">
                <a:solidFill>
                  <a:srgbClr val="000000"/>
                </a:solidFill>
                <a:latin typeface="Lato Light"/>
                <a:ea typeface="Lato Light"/>
                <a:cs typeface="Lato Light"/>
                <a:sym typeface="Lato Light"/>
              </a:rPr>
              <a:t>pre-product, pre-revenue, and idea-stage companies. We support founders through an online content and a virtual community of startups at the same stage.</a:t>
            </a:r>
            <a:endParaRPr sz="1900" kern="0" dirty="0">
              <a:solidFill>
                <a:srgbClr val="000000"/>
              </a:solidFill>
              <a:latin typeface="Lato Light"/>
              <a:ea typeface="Lato Light"/>
              <a:cs typeface="Lato Light"/>
              <a:sym typeface="Lato Light"/>
            </a:endParaRPr>
          </a:p>
        </p:txBody>
      </p:sp>
      <p:sp>
        <p:nvSpPr>
          <p:cNvPr id="396" name="Google Shape;396;p37" descr="fifty to one hundred founders. The Venture Lab is built to support five times as many founders as our flagship accelerator programs. This program will be the on-ramp for our accelerator programs. &#10;"/>
          <p:cNvSpPr txBox="1"/>
          <p:nvPr/>
        </p:nvSpPr>
        <p:spPr>
          <a:xfrm>
            <a:off x="2937150" y="3889655"/>
            <a:ext cx="1683300" cy="1449084"/>
          </a:xfrm>
          <a:prstGeom prst="rect">
            <a:avLst/>
          </a:prstGeom>
          <a:noFill/>
          <a:ln>
            <a:noFill/>
          </a:ln>
        </p:spPr>
        <p:txBody>
          <a:bodyPr spcFirstLastPara="1" wrap="square" lIns="68575" tIns="34275" rIns="68575" bIns="34275" anchor="t" anchorCtr="0">
            <a:spAutoFit/>
          </a:bodyPr>
          <a:lstStyle/>
          <a:p>
            <a:pPr>
              <a:lnSpc>
                <a:spcPct val="115000"/>
              </a:lnSpc>
              <a:spcAft>
                <a:spcPts val="1100"/>
              </a:spcAft>
              <a:buClr>
                <a:srgbClr val="000000"/>
              </a:buClr>
              <a:buSzPts val="1100"/>
            </a:pPr>
            <a:r>
              <a:rPr lang="en" sz="1000" kern="0" dirty="0">
                <a:solidFill>
                  <a:srgbClr val="000000"/>
                </a:solidFill>
                <a:latin typeface="Lato Light"/>
                <a:ea typeface="Lato Light"/>
                <a:cs typeface="Lato Light"/>
                <a:sym typeface="Lato Light"/>
              </a:rPr>
              <a:t>The Venture Lab is built to support five times as many founders as our flagship accelerator programs. This program will be the on-ramp for our accelerator programs. </a:t>
            </a:r>
            <a:endParaRPr sz="1000" kern="0" dirty="0">
              <a:solidFill>
                <a:srgbClr val="000000"/>
              </a:solidFill>
              <a:latin typeface="Lato Light"/>
              <a:ea typeface="Lato Light"/>
              <a:cs typeface="Lato Light"/>
              <a:sym typeface="Lato Light"/>
            </a:endParaRPr>
          </a:p>
        </p:txBody>
      </p:sp>
      <p:sp>
        <p:nvSpPr>
          <p:cNvPr id="397" name="Google Shape;397;p37" descr="Self serve Content. Each week, founders can access new content to help them validate their ideas through customer discovery, sell their products, and prepare them for growth. &#10;"/>
          <p:cNvSpPr txBox="1"/>
          <p:nvPr/>
        </p:nvSpPr>
        <p:spPr>
          <a:xfrm>
            <a:off x="4926875" y="3915301"/>
            <a:ext cx="1765800" cy="1456779"/>
          </a:xfrm>
          <a:prstGeom prst="rect">
            <a:avLst/>
          </a:prstGeom>
          <a:noFill/>
          <a:ln>
            <a:noFill/>
          </a:ln>
        </p:spPr>
        <p:txBody>
          <a:bodyPr spcFirstLastPara="1" wrap="square" lIns="68575" tIns="34275" rIns="68575" bIns="34275" anchor="t" anchorCtr="0">
            <a:spAutoFit/>
          </a:bodyPr>
          <a:lstStyle/>
          <a:p>
            <a:pPr>
              <a:lnSpc>
                <a:spcPct val="115000"/>
              </a:lnSpc>
              <a:buClr>
                <a:srgbClr val="000000"/>
              </a:buClr>
              <a:buSzPts val="1100"/>
            </a:pPr>
            <a:r>
              <a:rPr lang="en" sz="1000" kern="0" dirty="0">
                <a:solidFill>
                  <a:srgbClr val="000000"/>
                </a:solidFill>
                <a:latin typeface="Lato Light"/>
                <a:ea typeface="Lato Light"/>
                <a:cs typeface="Lato Light"/>
                <a:sym typeface="Lato Light"/>
              </a:rPr>
              <a:t>Each week, founders can access new content to help them validate their ideas through customer discovery, sell their products, and prepare them for growth. </a:t>
            </a:r>
            <a:endParaRPr sz="1000" kern="0" dirty="0">
              <a:solidFill>
                <a:srgbClr val="0E1A36"/>
              </a:solidFill>
              <a:latin typeface="Lato Light"/>
              <a:ea typeface="Lato Light"/>
              <a:cs typeface="Lato Light"/>
              <a:sym typeface="Lato Light"/>
            </a:endParaRPr>
          </a:p>
          <a:p>
            <a:pPr>
              <a:lnSpc>
                <a:spcPct val="150000"/>
              </a:lnSpc>
              <a:spcBef>
                <a:spcPts val="1100"/>
              </a:spcBef>
              <a:buClr>
                <a:srgbClr val="000000"/>
              </a:buClr>
            </a:pPr>
            <a:r>
              <a:rPr lang="en" sz="800" kern="0" dirty="0">
                <a:solidFill>
                  <a:srgbClr val="0E1A36"/>
                </a:solidFill>
                <a:latin typeface="Lato Light"/>
                <a:ea typeface="Lato Light"/>
                <a:cs typeface="Lato Light"/>
                <a:sym typeface="Lato Light"/>
              </a:rPr>
              <a:t> </a:t>
            </a:r>
            <a:endParaRPr sz="1100" kern="0" dirty="0">
              <a:solidFill>
                <a:srgbClr val="000000"/>
              </a:solidFill>
              <a:latin typeface="Lato Light"/>
              <a:ea typeface="Lato Light"/>
              <a:cs typeface="Lato Light"/>
              <a:sym typeface="Lato Light"/>
            </a:endParaRPr>
          </a:p>
        </p:txBody>
      </p:sp>
      <p:sp>
        <p:nvSpPr>
          <p:cNvPr id="401" name="Google Shape;401;p37" descr="Virtual Community. The founders will support each other via our online community.  This network is perfect for bouncing ideas around and working through the challenges of validating an idea.&#10;"/>
          <p:cNvSpPr txBox="1"/>
          <p:nvPr/>
        </p:nvSpPr>
        <p:spPr>
          <a:xfrm>
            <a:off x="6916603" y="3915296"/>
            <a:ext cx="1683300" cy="1633750"/>
          </a:xfrm>
          <a:prstGeom prst="rect">
            <a:avLst/>
          </a:prstGeom>
          <a:noFill/>
          <a:ln>
            <a:noFill/>
          </a:ln>
        </p:spPr>
        <p:txBody>
          <a:bodyPr spcFirstLastPara="1" wrap="square" lIns="68575" tIns="34275" rIns="68575" bIns="34275" anchor="t" anchorCtr="0">
            <a:spAutoFit/>
          </a:bodyPr>
          <a:lstStyle/>
          <a:p>
            <a:pPr>
              <a:lnSpc>
                <a:spcPct val="115000"/>
              </a:lnSpc>
              <a:buClr>
                <a:srgbClr val="000000"/>
              </a:buClr>
              <a:buSzPts val="1100"/>
            </a:pPr>
            <a:r>
              <a:rPr lang="en" sz="1000" kern="0" dirty="0">
                <a:solidFill>
                  <a:srgbClr val="000000"/>
                </a:solidFill>
                <a:latin typeface="Lato Light"/>
                <a:ea typeface="Lato Light"/>
                <a:cs typeface="Lato Light"/>
                <a:sym typeface="Lato Light"/>
              </a:rPr>
              <a:t>The founders will support each other via our online community.  This network is perfect for bouncing ideas around and working through the challenges of validating an idea.</a:t>
            </a:r>
            <a:endParaRPr sz="1000" kern="0" dirty="0">
              <a:solidFill>
                <a:srgbClr val="0E1A36"/>
              </a:solidFill>
              <a:latin typeface="Lato Light"/>
              <a:ea typeface="Lato Light"/>
              <a:cs typeface="Lato Light"/>
              <a:sym typeface="Lato Light"/>
            </a:endParaRPr>
          </a:p>
          <a:p>
            <a:pPr>
              <a:lnSpc>
                <a:spcPct val="150000"/>
              </a:lnSpc>
              <a:spcBef>
                <a:spcPts val="1100"/>
              </a:spcBef>
              <a:buClr>
                <a:srgbClr val="000000"/>
              </a:buClr>
            </a:pPr>
            <a:r>
              <a:rPr lang="en" sz="800" kern="0" dirty="0">
                <a:solidFill>
                  <a:srgbClr val="0E1A36"/>
                </a:solidFill>
                <a:latin typeface="Lato Light"/>
                <a:ea typeface="Lato Light"/>
                <a:cs typeface="Lato Light"/>
                <a:sym typeface="Lato Light"/>
              </a:rPr>
              <a:t> </a:t>
            </a:r>
            <a:endParaRPr sz="1100" kern="0" dirty="0">
              <a:solidFill>
                <a:srgbClr val="000000"/>
              </a:solidFill>
              <a:latin typeface="Lato Light"/>
              <a:ea typeface="Lato Light"/>
              <a:cs typeface="Lato Light"/>
              <a:sym typeface="Lato Light"/>
            </a:endParaRPr>
          </a:p>
        </p:txBody>
      </p:sp>
      <p:sp>
        <p:nvSpPr>
          <p:cNvPr id="386" name="Google Shape;386;p37"/>
          <p:cNvSpPr/>
          <p:nvPr/>
        </p:nvSpPr>
        <p:spPr>
          <a:xfrm>
            <a:off x="-1875" y="857250"/>
            <a:ext cx="9144000" cy="189300"/>
          </a:xfrm>
          <a:prstGeom prst="rect">
            <a:avLst/>
          </a:prstGeom>
          <a:solidFill>
            <a:schemeClr val="dk1"/>
          </a:solidFill>
          <a:ln>
            <a:noFill/>
          </a:ln>
        </p:spPr>
        <p:txBody>
          <a:bodyPr spcFirstLastPara="1" wrap="square" lIns="91425" tIns="91425" rIns="91425" bIns="91425" anchor="ctr" anchorCtr="0">
            <a:noAutofit/>
          </a:bodyPr>
          <a:lstStyle/>
          <a:p>
            <a:pPr>
              <a:buClr>
                <a:srgbClr val="000000"/>
              </a:buClr>
            </a:pPr>
            <a:endParaRPr sz="1400" kern="0">
              <a:solidFill>
                <a:srgbClr val="000000"/>
              </a:solidFill>
              <a:latin typeface="Arial"/>
              <a:cs typeface="Arial"/>
              <a:sym typeface="Arial"/>
            </a:endParaRPr>
          </a:p>
        </p:txBody>
      </p:sp>
      <p:cxnSp>
        <p:nvCxnSpPr>
          <p:cNvPr id="390" name="Google Shape;390;p37"/>
          <p:cNvCxnSpPr/>
          <p:nvPr/>
        </p:nvCxnSpPr>
        <p:spPr>
          <a:xfrm>
            <a:off x="3002349" y="3411124"/>
            <a:ext cx="1765800" cy="0"/>
          </a:xfrm>
          <a:prstGeom prst="straightConnector1">
            <a:avLst/>
          </a:prstGeom>
          <a:noFill/>
          <a:ln w="25400" cap="sq" cmpd="sng">
            <a:solidFill>
              <a:srgbClr val="133D83"/>
            </a:solidFill>
            <a:prstDash val="solid"/>
            <a:miter lim="800000"/>
            <a:headEnd type="none" w="sm" len="sm"/>
            <a:tailEnd type="none" w="sm" len="sm"/>
          </a:ln>
        </p:spPr>
      </p:cxnSp>
      <p:cxnSp>
        <p:nvCxnSpPr>
          <p:cNvPr id="391" name="Google Shape;391;p37"/>
          <p:cNvCxnSpPr/>
          <p:nvPr/>
        </p:nvCxnSpPr>
        <p:spPr>
          <a:xfrm>
            <a:off x="4964183" y="3411124"/>
            <a:ext cx="1765800" cy="0"/>
          </a:xfrm>
          <a:prstGeom prst="straightConnector1">
            <a:avLst/>
          </a:prstGeom>
          <a:noFill/>
          <a:ln w="25400" cap="sq" cmpd="sng">
            <a:solidFill>
              <a:srgbClr val="133D83"/>
            </a:solidFill>
            <a:prstDash val="solid"/>
            <a:miter lim="800000"/>
            <a:headEnd type="none" w="sm" len="sm"/>
            <a:tailEnd type="none" w="sm" len="sm"/>
          </a:ln>
        </p:spPr>
      </p:cxnSp>
      <p:sp>
        <p:nvSpPr>
          <p:cNvPr id="392" name="Google Shape;392;p37"/>
          <p:cNvSpPr/>
          <p:nvPr/>
        </p:nvSpPr>
        <p:spPr>
          <a:xfrm>
            <a:off x="2989286" y="3503674"/>
            <a:ext cx="337800" cy="337800"/>
          </a:xfrm>
          <a:prstGeom prst="ellipse">
            <a:avLst/>
          </a:prstGeom>
          <a:solidFill>
            <a:srgbClr val="FFFFFF"/>
          </a:solidFill>
          <a:ln>
            <a:noFill/>
          </a:ln>
          <a:effectLst>
            <a:outerShdw blurRad="63500" sx="102000" sy="102000" algn="ctr" rotWithShape="0">
              <a:srgbClr val="BFBFBF">
                <a:alpha val="40000"/>
              </a:srgbClr>
            </a:outerShdw>
          </a:effectLst>
        </p:spPr>
        <p:txBody>
          <a:bodyPr spcFirstLastPara="1" wrap="square" lIns="68575" tIns="34275" rIns="68575" bIns="34275" anchor="ctr" anchorCtr="0">
            <a:noAutofit/>
          </a:bodyPr>
          <a:lstStyle/>
          <a:p>
            <a:pPr algn="ctr">
              <a:buClr>
                <a:srgbClr val="000000"/>
              </a:buClr>
            </a:pPr>
            <a:endParaRPr sz="1400" kern="0">
              <a:solidFill>
                <a:srgbClr val="FFFFFF"/>
              </a:solidFill>
              <a:latin typeface="Calibri"/>
              <a:ea typeface="Calibri"/>
              <a:cs typeface="Calibri"/>
              <a:sym typeface="Calibri"/>
            </a:endParaRPr>
          </a:p>
        </p:txBody>
      </p:sp>
      <p:sp>
        <p:nvSpPr>
          <p:cNvPr id="393" name="Google Shape;393;p37"/>
          <p:cNvSpPr txBox="1"/>
          <p:nvPr/>
        </p:nvSpPr>
        <p:spPr>
          <a:xfrm>
            <a:off x="3327175" y="3550175"/>
            <a:ext cx="1526400" cy="284700"/>
          </a:xfrm>
          <a:prstGeom prst="rect">
            <a:avLst/>
          </a:prstGeom>
          <a:noFill/>
          <a:ln>
            <a:noFill/>
          </a:ln>
        </p:spPr>
        <p:txBody>
          <a:bodyPr spcFirstLastPara="1" wrap="square" lIns="68575" tIns="34275" rIns="68575" bIns="34275" anchor="t" anchorCtr="0">
            <a:spAutoFit/>
          </a:bodyPr>
          <a:lstStyle/>
          <a:p>
            <a:pPr>
              <a:buClr>
                <a:srgbClr val="000000"/>
              </a:buClr>
            </a:pPr>
            <a:r>
              <a:rPr lang="en" sz="1400" kern="0">
                <a:solidFill>
                  <a:srgbClr val="0F1A34"/>
                </a:solidFill>
                <a:latin typeface="Lato Black"/>
                <a:ea typeface="Lato Black"/>
                <a:cs typeface="Lato Black"/>
                <a:sym typeface="Lato Black"/>
              </a:rPr>
              <a:t>50-100 Founders </a:t>
            </a:r>
            <a:endParaRPr sz="1100" kern="0">
              <a:solidFill>
                <a:srgbClr val="000000"/>
              </a:solidFill>
              <a:latin typeface="Lato Black"/>
              <a:ea typeface="Lato Black"/>
              <a:cs typeface="Lato Black"/>
              <a:sym typeface="Lato Black"/>
            </a:endParaRPr>
          </a:p>
        </p:txBody>
      </p:sp>
      <p:sp>
        <p:nvSpPr>
          <p:cNvPr id="394" name="Google Shape;394;p37"/>
          <p:cNvSpPr/>
          <p:nvPr/>
        </p:nvSpPr>
        <p:spPr>
          <a:xfrm>
            <a:off x="4974713" y="3503674"/>
            <a:ext cx="337800" cy="337800"/>
          </a:xfrm>
          <a:prstGeom prst="ellipse">
            <a:avLst/>
          </a:prstGeom>
          <a:solidFill>
            <a:srgbClr val="FFFFFF"/>
          </a:solidFill>
          <a:ln>
            <a:noFill/>
          </a:ln>
          <a:effectLst>
            <a:outerShdw blurRad="63500" sx="102000" sy="102000" algn="ctr" rotWithShape="0">
              <a:srgbClr val="BFBFBF">
                <a:alpha val="40000"/>
              </a:srgbClr>
            </a:outerShdw>
          </a:effectLst>
        </p:spPr>
        <p:txBody>
          <a:bodyPr spcFirstLastPara="1" wrap="square" lIns="68575" tIns="34275" rIns="68575" bIns="34275" anchor="ctr" anchorCtr="0">
            <a:noAutofit/>
          </a:bodyPr>
          <a:lstStyle/>
          <a:p>
            <a:pPr algn="ctr">
              <a:buClr>
                <a:srgbClr val="000000"/>
              </a:buClr>
            </a:pPr>
            <a:endParaRPr sz="1400" kern="0">
              <a:solidFill>
                <a:srgbClr val="FFFFFF"/>
              </a:solidFill>
              <a:latin typeface="Calibri"/>
              <a:ea typeface="Calibri"/>
              <a:cs typeface="Calibri"/>
              <a:sym typeface="Calibri"/>
            </a:endParaRPr>
          </a:p>
        </p:txBody>
      </p:sp>
      <p:sp>
        <p:nvSpPr>
          <p:cNvPr id="395" name="Google Shape;395;p37"/>
          <p:cNvSpPr txBox="1"/>
          <p:nvPr/>
        </p:nvSpPr>
        <p:spPr>
          <a:xfrm>
            <a:off x="5324421" y="3550184"/>
            <a:ext cx="1735500" cy="284700"/>
          </a:xfrm>
          <a:prstGeom prst="rect">
            <a:avLst/>
          </a:prstGeom>
          <a:noFill/>
          <a:ln>
            <a:noFill/>
          </a:ln>
        </p:spPr>
        <p:txBody>
          <a:bodyPr spcFirstLastPara="1" wrap="square" lIns="68575" tIns="34275" rIns="68575" bIns="34275" anchor="t" anchorCtr="0">
            <a:spAutoFit/>
          </a:bodyPr>
          <a:lstStyle/>
          <a:p>
            <a:pPr>
              <a:buClr>
                <a:srgbClr val="000000"/>
              </a:buClr>
            </a:pPr>
            <a:r>
              <a:rPr lang="en" sz="1400" kern="0">
                <a:solidFill>
                  <a:srgbClr val="0F1A34"/>
                </a:solidFill>
                <a:latin typeface="Lato Black"/>
                <a:ea typeface="Lato Black"/>
                <a:cs typeface="Lato Black"/>
                <a:sym typeface="Lato Black"/>
              </a:rPr>
              <a:t>Self-Serve Content</a:t>
            </a:r>
            <a:endParaRPr sz="1100" kern="0">
              <a:solidFill>
                <a:srgbClr val="000000"/>
              </a:solidFill>
              <a:latin typeface="Lato Black"/>
              <a:ea typeface="Lato Black"/>
              <a:cs typeface="Lato Black"/>
              <a:sym typeface="Lato Black"/>
            </a:endParaRPr>
          </a:p>
        </p:txBody>
      </p:sp>
      <p:cxnSp>
        <p:nvCxnSpPr>
          <p:cNvPr id="398" name="Google Shape;398;p37"/>
          <p:cNvCxnSpPr/>
          <p:nvPr/>
        </p:nvCxnSpPr>
        <p:spPr>
          <a:xfrm>
            <a:off x="6916624" y="3411124"/>
            <a:ext cx="1765800" cy="0"/>
          </a:xfrm>
          <a:prstGeom prst="straightConnector1">
            <a:avLst/>
          </a:prstGeom>
          <a:noFill/>
          <a:ln w="25400" cap="sq" cmpd="sng">
            <a:solidFill>
              <a:srgbClr val="133D83"/>
            </a:solidFill>
            <a:prstDash val="solid"/>
            <a:miter lim="800000"/>
            <a:headEnd type="none" w="sm" len="sm"/>
            <a:tailEnd type="none" w="sm" len="sm"/>
          </a:ln>
        </p:spPr>
      </p:cxnSp>
      <p:sp>
        <p:nvSpPr>
          <p:cNvPr id="399" name="Google Shape;399;p37"/>
          <p:cNvSpPr txBox="1"/>
          <p:nvPr/>
        </p:nvSpPr>
        <p:spPr>
          <a:xfrm>
            <a:off x="7298050" y="3550184"/>
            <a:ext cx="1814700" cy="284700"/>
          </a:xfrm>
          <a:prstGeom prst="rect">
            <a:avLst/>
          </a:prstGeom>
          <a:noFill/>
          <a:ln>
            <a:noFill/>
          </a:ln>
        </p:spPr>
        <p:txBody>
          <a:bodyPr spcFirstLastPara="1" wrap="square" lIns="68575" tIns="34275" rIns="68575" bIns="34275" anchor="t" anchorCtr="0">
            <a:spAutoFit/>
          </a:bodyPr>
          <a:lstStyle/>
          <a:p>
            <a:pPr>
              <a:buClr>
                <a:srgbClr val="000000"/>
              </a:buClr>
            </a:pPr>
            <a:r>
              <a:rPr lang="en" sz="1400" kern="0">
                <a:solidFill>
                  <a:srgbClr val="0F1A34"/>
                </a:solidFill>
                <a:latin typeface="Lato Black"/>
                <a:ea typeface="Lato Black"/>
                <a:cs typeface="Lato Black"/>
                <a:sym typeface="Lato Black"/>
              </a:rPr>
              <a:t>Virtual Community</a:t>
            </a:r>
            <a:endParaRPr sz="1100" kern="0">
              <a:solidFill>
                <a:srgbClr val="000000"/>
              </a:solidFill>
              <a:latin typeface="Lato Black"/>
              <a:ea typeface="Lato Black"/>
              <a:cs typeface="Lato Black"/>
              <a:sym typeface="Lato Black"/>
            </a:endParaRPr>
          </a:p>
        </p:txBody>
      </p:sp>
      <p:sp>
        <p:nvSpPr>
          <p:cNvPr id="400" name="Google Shape;400;p37"/>
          <p:cNvSpPr/>
          <p:nvPr/>
        </p:nvSpPr>
        <p:spPr>
          <a:xfrm>
            <a:off x="6960161" y="3513750"/>
            <a:ext cx="337800" cy="337800"/>
          </a:xfrm>
          <a:prstGeom prst="ellipse">
            <a:avLst/>
          </a:prstGeom>
          <a:solidFill>
            <a:srgbClr val="FFFFFF"/>
          </a:solidFill>
          <a:ln>
            <a:noFill/>
          </a:ln>
          <a:effectLst>
            <a:outerShdw blurRad="63500" sx="102000" sy="102000" algn="ctr" rotWithShape="0">
              <a:srgbClr val="BFBFBF">
                <a:alpha val="40000"/>
              </a:srgbClr>
            </a:outerShdw>
          </a:effectLst>
        </p:spPr>
        <p:txBody>
          <a:bodyPr spcFirstLastPara="1" wrap="square" lIns="68575" tIns="34275" rIns="68575" bIns="34275" anchor="ctr" anchorCtr="0">
            <a:noAutofit/>
          </a:bodyPr>
          <a:lstStyle/>
          <a:p>
            <a:pPr algn="ctr">
              <a:buClr>
                <a:srgbClr val="000000"/>
              </a:buClr>
            </a:pPr>
            <a:endParaRPr sz="1400" kern="0">
              <a:solidFill>
                <a:srgbClr val="FFFFFF"/>
              </a:solidFill>
              <a:latin typeface="Calibri"/>
              <a:ea typeface="Calibri"/>
              <a:cs typeface="Calibri"/>
              <a:sym typeface="Calibri"/>
            </a:endParaRPr>
          </a:p>
        </p:txBody>
      </p:sp>
      <p:sp>
        <p:nvSpPr>
          <p:cNvPr id="387" name="Google Shape;387;p37"/>
          <p:cNvSpPr/>
          <p:nvPr/>
        </p:nvSpPr>
        <p:spPr>
          <a:xfrm>
            <a:off x="-1875" y="5811325"/>
            <a:ext cx="9144000" cy="189300"/>
          </a:xfrm>
          <a:prstGeom prst="rect">
            <a:avLst/>
          </a:prstGeom>
          <a:solidFill>
            <a:schemeClr val="dk1"/>
          </a:solidFill>
          <a:ln>
            <a:noFill/>
          </a:ln>
        </p:spPr>
        <p:txBody>
          <a:bodyPr spcFirstLastPara="1" wrap="square" lIns="91425" tIns="91425" rIns="91425" bIns="91425" anchor="ctr" anchorCtr="0">
            <a:noAutofit/>
          </a:bodyPr>
          <a:lstStyle/>
          <a:p>
            <a:pPr>
              <a:buClr>
                <a:srgbClr val="000000"/>
              </a:buClr>
            </a:pPr>
            <a:endParaRPr sz="1400" kern="0">
              <a:solidFill>
                <a:srgbClr val="000000"/>
              </a:solidFill>
              <a:latin typeface="Arial"/>
              <a:cs typeface="Arial"/>
              <a:sym typeface="Arial"/>
            </a:endParaRPr>
          </a:p>
        </p:txBody>
      </p:sp>
      <p:pic>
        <p:nvPicPr>
          <p:cNvPr id="402" name="Google Shape;402;p37"/>
          <p:cNvPicPr preferRelativeResize="0"/>
          <p:nvPr/>
        </p:nvPicPr>
        <p:blipFill>
          <a:blip r:embed="rId3" cstate="print">
            <a:alphaModFix/>
            <a:extLst>
              <a:ext uri="{28A0092B-C50C-407E-A947-70E740481C1C}">
                <a14:useLocalDpi xmlns:a14="http://schemas.microsoft.com/office/drawing/2010/main"/>
              </a:ext>
            </a:extLst>
          </a:blip>
          <a:stretch>
            <a:fillRect/>
          </a:stretch>
        </p:blipFill>
        <p:spPr>
          <a:xfrm>
            <a:off x="3050584" y="3542750"/>
            <a:ext cx="215279" cy="215279"/>
          </a:xfrm>
          <a:prstGeom prst="rect">
            <a:avLst/>
          </a:prstGeom>
          <a:noFill/>
          <a:ln>
            <a:noFill/>
          </a:ln>
        </p:spPr>
      </p:pic>
      <p:pic>
        <p:nvPicPr>
          <p:cNvPr id="403" name="Google Shape;403;p37"/>
          <p:cNvPicPr preferRelativeResize="0"/>
          <p:nvPr/>
        </p:nvPicPr>
        <p:blipFill>
          <a:blip r:embed="rId4" cstate="print">
            <a:alphaModFix/>
            <a:extLst>
              <a:ext uri="{28A0092B-C50C-407E-A947-70E740481C1C}">
                <a14:useLocalDpi xmlns:a14="http://schemas.microsoft.com/office/drawing/2010/main"/>
              </a:ext>
            </a:extLst>
          </a:blip>
          <a:stretch>
            <a:fillRect/>
          </a:stretch>
        </p:blipFill>
        <p:spPr>
          <a:xfrm>
            <a:off x="5036026" y="3564973"/>
            <a:ext cx="215279" cy="215279"/>
          </a:xfrm>
          <a:prstGeom prst="rect">
            <a:avLst/>
          </a:prstGeom>
          <a:noFill/>
          <a:ln>
            <a:noFill/>
          </a:ln>
        </p:spPr>
      </p:pic>
      <p:pic>
        <p:nvPicPr>
          <p:cNvPr id="404" name="Google Shape;404;p37"/>
          <p:cNvPicPr preferRelativeResize="0"/>
          <p:nvPr/>
        </p:nvPicPr>
        <p:blipFill>
          <a:blip r:embed="rId5" cstate="print">
            <a:alphaModFix/>
            <a:extLst>
              <a:ext uri="{28A0092B-C50C-407E-A947-70E740481C1C}">
                <a14:useLocalDpi xmlns:a14="http://schemas.microsoft.com/office/drawing/2010/main"/>
              </a:ext>
            </a:extLst>
          </a:blip>
          <a:stretch>
            <a:fillRect/>
          </a:stretch>
        </p:blipFill>
        <p:spPr>
          <a:xfrm>
            <a:off x="6996597" y="3550184"/>
            <a:ext cx="265009" cy="265008"/>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322" name="Rectangle 13318">
            <a:extLst>
              <a:ext uri="{FF2B5EF4-FFF2-40B4-BE49-F238E27FC236}">
                <a16:creationId xmlns:a16="http://schemas.microsoft.com/office/drawing/2014/main" id="{08953E74-D241-4DDF-8508-F0365EA13A9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14" name="Rectangle 2" descr="Entrepreneurship Panel ">
            <a:extLst>
              <a:ext uri="{FF2B5EF4-FFF2-40B4-BE49-F238E27FC236}">
                <a16:creationId xmlns:a16="http://schemas.microsoft.com/office/drawing/2014/main" id="{F6C9D892-8FFE-3A5D-FD5B-885F2DD1F3BE}"/>
              </a:ext>
            </a:extLst>
          </p:cNvPr>
          <p:cNvSpPr>
            <a:spLocks noGrp="1" noChangeArrowheads="1"/>
          </p:cNvSpPr>
          <p:nvPr>
            <p:ph type="ctrTitle"/>
          </p:nvPr>
        </p:nvSpPr>
        <p:spPr>
          <a:xfrm>
            <a:off x="628650" y="365125"/>
            <a:ext cx="7886700" cy="930275"/>
          </a:xfrm>
        </p:spPr>
        <p:txBody>
          <a:bodyPr vert="horz" lIns="91440" tIns="45720" rIns="91440" bIns="45720" rtlCol="0" anchor="ctr">
            <a:normAutofit/>
          </a:bodyPr>
          <a:lstStyle/>
          <a:p>
            <a:pPr algn="l" defTabSz="914400"/>
            <a:r>
              <a:rPr lang="en-US" altLang="en-US" sz="4400" b="1" kern="1200" dirty="0" smtClean="0">
                <a:solidFill>
                  <a:srgbClr val="0096FF"/>
                </a:solidFill>
                <a:latin typeface="+mj-lt"/>
                <a:ea typeface="+mj-ea"/>
                <a:cs typeface="+mj-cs"/>
              </a:rPr>
              <a:t>Entrepreneurship </a:t>
            </a:r>
            <a:r>
              <a:rPr lang="en-US" altLang="en-US" sz="4400" b="1" kern="1200" dirty="0">
                <a:solidFill>
                  <a:srgbClr val="0096FF"/>
                </a:solidFill>
                <a:latin typeface="+mj-lt"/>
                <a:ea typeface="+mj-ea"/>
                <a:cs typeface="+mj-cs"/>
              </a:rPr>
              <a:t>Panel </a:t>
            </a:r>
          </a:p>
        </p:txBody>
      </p:sp>
      <p:sp>
        <p:nvSpPr>
          <p:cNvPr id="13321" name="Freeform: Shape 13320">
            <a:extLst>
              <a:ext uri="{FF2B5EF4-FFF2-40B4-BE49-F238E27FC236}">
                <a16:creationId xmlns:a16="http://schemas.microsoft.com/office/drawing/2014/main" id="{5C3C901A-B2F4-4A3C-BCDD-7C8D587ECA2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0"/>
            <a:ext cx="9144000" cy="2371134"/>
          </a:xfrm>
          <a:custGeom>
            <a:avLst/>
            <a:gdLst>
              <a:gd name="connsiteX0" fmla="*/ 0 w 12192000"/>
              <a:gd name="connsiteY0" fmla="*/ 0 h 2515690"/>
              <a:gd name="connsiteX1" fmla="*/ 170442 w 12192000"/>
              <a:gd name="connsiteY1" fmla="*/ 96074 h 2515690"/>
              <a:gd name="connsiteX2" fmla="*/ 424739 w 12192000"/>
              <a:gd name="connsiteY2" fmla="*/ 224865 h 2515690"/>
              <a:gd name="connsiteX3" fmla="*/ 748273 w 12192000"/>
              <a:gd name="connsiteY3" fmla="*/ 373939 h 2515690"/>
              <a:gd name="connsiteX4" fmla="*/ 1037058 w 12192000"/>
              <a:gd name="connsiteY4" fmla="*/ 499994 h 2515690"/>
              <a:gd name="connsiteX5" fmla="*/ 1101312 w 12192000"/>
              <a:gd name="connsiteY5" fmla="*/ 428540 h 2515690"/>
              <a:gd name="connsiteX6" fmla="*/ 1367071 w 12192000"/>
              <a:gd name="connsiteY6" fmla="*/ 516118 h 2515690"/>
              <a:gd name="connsiteX7" fmla="*/ 2189943 w 12192000"/>
              <a:gd name="connsiteY7" fmla="*/ 794533 h 2515690"/>
              <a:gd name="connsiteX8" fmla="*/ 2390329 w 12192000"/>
              <a:gd name="connsiteY8" fmla="*/ 920897 h 2515690"/>
              <a:gd name="connsiteX9" fmla="*/ 2459570 w 12192000"/>
              <a:gd name="connsiteY9" fmla="*/ 983740 h 2515690"/>
              <a:gd name="connsiteX10" fmla="*/ 2503252 w 12192000"/>
              <a:gd name="connsiteY10" fmla="*/ 1000151 h 2515690"/>
              <a:gd name="connsiteX11" fmla="*/ 2503252 w 12192000"/>
              <a:gd name="connsiteY11" fmla="*/ 1008273 h 2515690"/>
              <a:gd name="connsiteX12" fmla="*/ 2511191 w 12192000"/>
              <a:gd name="connsiteY12" fmla="*/ 1009499 h 2515690"/>
              <a:gd name="connsiteX13" fmla="*/ 2565029 w 12192000"/>
              <a:gd name="connsiteY13" fmla="*/ 1015977 h 2515690"/>
              <a:gd name="connsiteX14" fmla="*/ 2593745 w 12192000"/>
              <a:gd name="connsiteY14" fmla="*/ 1019963 h 2515690"/>
              <a:gd name="connsiteX15" fmla="*/ 2591015 w 12192000"/>
              <a:gd name="connsiteY15" fmla="*/ 1019651 h 2515690"/>
              <a:gd name="connsiteX16" fmla="*/ 2590137 w 12192000"/>
              <a:gd name="connsiteY16" fmla="*/ 1019549 h 2515690"/>
              <a:gd name="connsiteX17" fmla="*/ 2589021 w 12192000"/>
              <a:gd name="connsiteY17" fmla="*/ 1019424 h 2515690"/>
              <a:gd name="connsiteX18" fmla="*/ 2591015 w 12192000"/>
              <a:gd name="connsiteY18" fmla="*/ 1019651 h 2515690"/>
              <a:gd name="connsiteX19" fmla="*/ 2602385 w 12192000"/>
              <a:gd name="connsiteY19" fmla="*/ 1020975 h 2515690"/>
              <a:gd name="connsiteX20" fmla="*/ 2614445 w 12192000"/>
              <a:gd name="connsiteY20" fmla="*/ 1022389 h 2515690"/>
              <a:gd name="connsiteX21" fmla="*/ 2614445 w 12192000"/>
              <a:gd name="connsiteY21" fmla="*/ 1020966 h 2515690"/>
              <a:gd name="connsiteX22" fmla="*/ 2676661 w 12192000"/>
              <a:gd name="connsiteY22" fmla="*/ 1029355 h 2515690"/>
              <a:gd name="connsiteX23" fmla="*/ 2788597 w 12192000"/>
              <a:gd name="connsiteY23" fmla="*/ 1048926 h 2515690"/>
              <a:gd name="connsiteX24" fmla="*/ 2812742 w 12192000"/>
              <a:gd name="connsiteY24" fmla="*/ 1057667 h 2515690"/>
              <a:gd name="connsiteX25" fmla="*/ 2970201 w 12192000"/>
              <a:gd name="connsiteY25" fmla="*/ 949091 h 2515690"/>
              <a:gd name="connsiteX26" fmla="*/ 3030610 w 12192000"/>
              <a:gd name="connsiteY26" fmla="*/ 1049340 h 2515690"/>
              <a:gd name="connsiteX27" fmla="*/ 3058913 w 12192000"/>
              <a:gd name="connsiteY27" fmla="*/ 1048085 h 2515690"/>
              <a:gd name="connsiteX28" fmla="*/ 3072697 w 12192000"/>
              <a:gd name="connsiteY28" fmla="*/ 1045316 h 2515690"/>
              <a:gd name="connsiteX29" fmla="*/ 3083305 w 12192000"/>
              <a:gd name="connsiteY29" fmla="*/ 1040550 h 2515690"/>
              <a:gd name="connsiteX30" fmla="*/ 3125603 w 12192000"/>
              <a:gd name="connsiteY30" fmla="*/ 1004583 h 2515690"/>
              <a:gd name="connsiteX31" fmla="*/ 3385106 w 12192000"/>
              <a:gd name="connsiteY31" fmla="*/ 1042233 h 2515690"/>
              <a:gd name="connsiteX32" fmla="*/ 3424945 w 12192000"/>
              <a:gd name="connsiteY32" fmla="*/ 1065268 h 2515690"/>
              <a:gd name="connsiteX33" fmla="*/ 3436948 w 12192000"/>
              <a:gd name="connsiteY33" fmla="*/ 1068018 h 2515690"/>
              <a:gd name="connsiteX34" fmla="*/ 3466714 w 12192000"/>
              <a:gd name="connsiteY34" fmla="*/ 1063419 h 2515690"/>
              <a:gd name="connsiteX35" fmla="*/ 3550909 w 12192000"/>
              <a:gd name="connsiteY35" fmla="*/ 1044511 h 2515690"/>
              <a:gd name="connsiteX36" fmla="*/ 3555900 w 12192000"/>
              <a:gd name="connsiteY36" fmla="*/ 1041996 h 2515690"/>
              <a:gd name="connsiteX37" fmla="*/ 3625978 w 12192000"/>
              <a:gd name="connsiteY37" fmla="*/ 1023459 h 2515690"/>
              <a:gd name="connsiteX38" fmla="*/ 3632465 w 12192000"/>
              <a:gd name="connsiteY38" fmla="*/ 1023522 h 2515690"/>
              <a:gd name="connsiteX39" fmla="*/ 3649063 w 12192000"/>
              <a:gd name="connsiteY39" fmla="*/ 1018726 h 2515690"/>
              <a:gd name="connsiteX40" fmla="*/ 3805954 w 12192000"/>
              <a:gd name="connsiteY40" fmla="*/ 917517 h 2515690"/>
              <a:gd name="connsiteX41" fmla="*/ 4020506 w 12192000"/>
              <a:gd name="connsiteY41" fmla="*/ 816231 h 2515690"/>
              <a:gd name="connsiteX42" fmla="*/ 4233682 w 12192000"/>
              <a:gd name="connsiteY42" fmla="*/ 799511 h 2515690"/>
              <a:gd name="connsiteX43" fmla="*/ 4306552 w 12192000"/>
              <a:gd name="connsiteY43" fmla="*/ 610207 h 2515690"/>
              <a:gd name="connsiteX44" fmla="*/ 4816604 w 12192000"/>
              <a:gd name="connsiteY44" fmla="*/ 773163 h 2515690"/>
              <a:gd name="connsiteX45" fmla="*/ 4916502 w 12192000"/>
              <a:gd name="connsiteY45" fmla="*/ 788104 h 2515690"/>
              <a:gd name="connsiteX46" fmla="*/ 5224415 w 12192000"/>
              <a:gd name="connsiteY46" fmla="*/ 674418 h 2515690"/>
              <a:gd name="connsiteX47" fmla="*/ 5274077 w 12192000"/>
              <a:gd name="connsiteY47" fmla="*/ 655978 h 2515690"/>
              <a:gd name="connsiteX48" fmla="*/ 5371217 w 12192000"/>
              <a:gd name="connsiteY48" fmla="*/ 614372 h 2515690"/>
              <a:gd name="connsiteX49" fmla="*/ 5364523 w 12192000"/>
              <a:gd name="connsiteY49" fmla="*/ 502501 h 2515690"/>
              <a:gd name="connsiteX50" fmla="*/ 5457871 w 12192000"/>
              <a:gd name="connsiteY50" fmla="*/ 558285 h 2515690"/>
              <a:gd name="connsiteX51" fmla="*/ 5750580 w 12192000"/>
              <a:gd name="connsiteY51" fmla="*/ 663503 h 2515690"/>
              <a:gd name="connsiteX52" fmla="*/ 5976618 w 12192000"/>
              <a:gd name="connsiteY52" fmla="*/ 582652 h 2515690"/>
              <a:gd name="connsiteX53" fmla="*/ 6009346 w 12192000"/>
              <a:gd name="connsiteY53" fmla="*/ 559470 h 2515690"/>
              <a:gd name="connsiteX54" fmla="*/ 6069735 w 12192000"/>
              <a:gd name="connsiteY54" fmla="*/ 587803 h 2515690"/>
              <a:gd name="connsiteX55" fmla="*/ 6270319 w 12192000"/>
              <a:gd name="connsiteY55" fmla="*/ 643982 h 2515690"/>
              <a:gd name="connsiteX56" fmla="*/ 6406781 w 12192000"/>
              <a:gd name="connsiteY56" fmla="*/ 672327 h 2515690"/>
              <a:gd name="connsiteX57" fmla="*/ 6469508 w 12192000"/>
              <a:gd name="connsiteY57" fmla="*/ 708574 h 2515690"/>
              <a:gd name="connsiteX58" fmla="*/ 6515869 w 12192000"/>
              <a:gd name="connsiteY58" fmla="*/ 715738 h 2515690"/>
              <a:gd name="connsiteX59" fmla="*/ 6725938 w 12192000"/>
              <a:gd name="connsiteY59" fmla="*/ 691128 h 2515690"/>
              <a:gd name="connsiteX60" fmla="*/ 6778240 w 12192000"/>
              <a:gd name="connsiteY60" fmla="*/ 678998 h 2515690"/>
              <a:gd name="connsiteX61" fmla="*/ 6806944 w 12192000"/>
              <a:gd name="connsiteY61" fmla="*/ 646178 h 2515690"/>
              <a:gd name="connsiteX62" fmla="*/ 6830632 w 12192000"/>
              <a:gd name="connsiteY62" fmla="*/ 633915 h 2515690"/>
              <a:gd name="connsiteX63" fmla="*/ 6858072 w 12192000"/>
              <a:gd name="connsiteY63" fmla="*/ 646178 h 2515690"/>
              <a:gd name="connsiteX64" fmla="*/ 6891322 w 12192000"/>
              <a:gd name="connsiteY64" fmla="*/ 678998 h 2515690"/>
              <a:gd name="connsiteX65" fmla="*/ 6951905 w 12192000"/>
              <a:gd name="connsiteY65" fmla="*/ 691128 h 2515690"/>
              <a:gd name="connsiteX66" fmla="*/ 7195246 w 12192000"/>
              <a:gd name="connsiteY66" fmla="*/ 715738 h 2515690"/>
              <a:gd name="connsiteX67" fmla="*/ 7248949 w 12192000"/>
              <a:gd name="connsiteY67" fmla="*/ 708574 h 2515690"/>
              <a:gd name="connsiteX68" fmla="*/ 7321609 w 12192000"/>
              <a:gd name="connsiteY68" fmla="*/ 672327 h 2515690"/>
              <a:gd name="connsiteX69" fmla="*/ 7479684 w 12192000"/>
              <a:gd name="connsiteY69" fmla="*/ 643982 h 2515690"/>
              <a:gd name="connsiteX70" fmla="*/ 7712035 w 12192000"/>
              <a:gd name="connsiteY70" fmla="*/ 587803 h 2515690"/>
              <a:gd name="connsiteX71" fmla="*/ 7781987 w 12192000"/>
              <a:gd name="connsiteY71" fmla="*/ 559470 h 2515690"/>
              <a:gd name="connsiteX72" fmla="*/ 7819900 w 12192000"/>
              <a:gd name="connsiteY72" fmla="*/ 582652 h 2515690"/>
              <a:gd name="connsiteX73" fmla="*/ 8081736 w 12192000"/>
              <a:gd name="connsiteY73" fmla="*/ 663503 h 2515690"/>
              <a:gd name="connsiteX74" fmla="*/ 8420801 w 12192000"/>
              <a:gd name="connsiteY74" fmla="*/ 558285 h 2515690"/>
              <a:gd name="connsiteX75" fmla="*/ 8528933 w 12192000"/>
              <a:gd name="connsiteY75" fmla="*/ 502501 h 2515690"/>
              <a:gd name="connsiteX76" fmla="*/ 8521178 w 12192000"/>
              <a:gd name="connsiteY76" fmla="*/ 614372 h 2515690"/>
              <a:gd name="connsiteX77" fmla="*/ 8633702 w 12192000"/>
              <a:gd name="connsiteY77" fmla="*/ 655978 h 2515690"/>
              <a:gd name="connsiteX78" fmla="*/ 8691231 w 12192000"/>
              <a:gd name="connsiteY78" fmla="*/ 674418 h 2515690"/>
              <a:gd name="connsiteX79" fmla="*/ 9047908 w 12192000"/>
              <a:gd name="connsiteY79" fmla="*/ 788104 h 2515690"/>
              <a:gd name="connsiteX80" fmla="*/ 9163628 w 12192000"/>
              <a:gd name="connsiteY80" fmla="*/ 773163 h 2515690"/>
              <a:gd name="connsiteX81" fmla="*/ 9754459 w 12192000"/>
              <a:gd name="connsiteY81" fmla="*/ 610207 h 2515690"/>
              <a:gd name="connsiteX82" fmla="*/ 9838868 w 12192000"/>
              <a:gd name="connsiteY82" fmla="*/ 799511 h 2515690"/>
              <a:gd name="connsiteX83" fmla="*/ 10085808 w 12192000"/>
              <a:gd name="connsiteY83" fmla="*/ 816231 h 2515690"/>
              <a:gd name="connsiteX84" fmla="*/ 10334338 w 12192000"/>
              <a:gd name="connsiteY84" fmla="*/ 917517 h 2515690"/>
              <a:gd name="connsiteX85" fmla="*/ 10516076 w 12192000"/>
              <a:gd name="connsiteY85" fmla="*/ 1018726 h 2515690"/>
              <a:gd name="connsiteX86" fmla="*/ 10535302 w 12192000"/>
              <a:gd name="connsiteY86" fmla="*/ 1023522 h 2515690"/>
              <a:gd name="connsiteX87" fmla="*/ 10542819 w 12192000"/>
              <a:gd name="connsiteY87" fmla="*/ 1023458 h 2515690"/>
              <a:gd name="connsiteX88" fmla="*/ 10623994 w 12192000"/>
              <a:gd name="connsiteY88" fmla="*/ 1041996 h 2515690"/>
              <a:gd name="connsiteX89" fmla="*/ 10629774 w 12192000"/>
              <a:gd name="connsiteY89" fmla="*/ 1044511 h 2515690"/>
              <a:gd name="connsiteX90" fmla="*/ 10727305 w 12192000"/>
              <a:gd name="connsiteY90" fmla="*/ 1063419 h 2515690"/>
              <a:gd name="connsiteX91" fmla="*/ 10761785 w 12192000"/>
              <a:gd name="connsiteY91" fmla="*/ 1068017 h 2515690"/>
              <a:gd name="connsiteX92" fmla="*/ 10775688 w 12192000"/>
              <a:gd name="connsiteY92" fmla="*/ 1065268 h 2515690"/>
              <a:gd name="connsiteX93" fmla="*/ 10821837 w 12192000"/>
              <a:gd name="connsiteY93" fmla="*/ 1042232 h 2515690"/>
              <a:gd name="connsiteX94" fmla="*/ 11122438 w 12192000"/>
              <a:gd name="connsiteY94" fmla="*/ 1004583 h 2515690"/>
              <a:gd name="connsiteX95" fmla="*/ 11171433 w 12192000"/>
              <a:gd name="connsiteY95" fmla="*/ 1040550 h 2515690"/>
              <a:gd name="connsiteX96" fmla="*/ 11183724 w 12192000"/>
              <a:gd name="connsiteY96" fmla="*/ 1045316 h 2515690"/>
              <a:gd name="connsiteX97" fmla="*/ 11199690 w 12192000"/>
              <a:gd name="connsiteY97" fmla="*/ 1048085 h 2515690"/>
              <a:gd name="connsiteX98" fmla="*/ 11232475 w 12192000"/>
              <a:gd name="connsiteY98" fmla="*/ 1049340 h 2515690"/>
              <a:gd name="connsiteX99" fmla="*/ 11302451 w 12192000"/>
              <a:gd name="connsiteY99" fmla="*/ 949091 h 2515690"/>
              <a:gd name="connsiteX100" fmla="*/ 11484849 w 12192000"/>
              <a:gd name="connsiteY100" fmla="*/ 1057667 h 2515690"/>
              <a:gd name="connsiteX101" fmla="*/ 11512818 w 12192000"/>
              <a:gd name="connsiteY101" fmla="*/ 1048926 h 2515690"/>
              <a:gd name="connsiteX102" fmla="*/ 11642481 w 12192000"/>
              <a:gd name="connsiteY102" fmla="*/ 1029355 h 2515690"/>
              <a:gd name="connsiteX103" fmla="*/ 11714551 w 12192000"/>
              <a:gd name="connsiteY103" fmla="*/ 1020966 h 2515690"/>
              <a:gd name="connsiteX104" fmla="*/ 11714551 w 12192000"/>
              <a:gd name="connsiteY104" fmla="*/ 1022389 h 2515690"/>
              <a:gd name="connsiteX105" fmla="*/ 11728519 w 12192000"/>
              <a:gd name="connsiteY105" fmla="*/ 1020975 h 2515690"/>
              <a:gd name="connsiteX106" fmla="*/ 11741691 w 12192000"/>
              <a:gd name="connsiteY106" fmla="*/ 1019651 h 2515690"/>
              <a:gd name="connsiteX107" fmla="*/ 11743999 w 12192000"/>
              <a:gd name="connsiteY107" fmla="*/ 1019424 h 2515690"/>
              <a:gd name="connsiteX108" fmla="*/ 11742709 w 12192000"/>
              <a:gd name="connsiteY108" fmla="*/ 1019549 h 2515690"/>
              <a:gd name="connsiteX109" fmla="*/ 11741691 w 12192000"/>
              <a:gd name="connsiteY109" fmla="*/ 1019651 h 2515690"/>
              <a:gd name="connsiteX110" fmla="*/ 11738529 w 12192000"/>
              <a:gd name="connsiteY110" fmla="*/ 1019963 h 2515690"/>
              <a:gd name="connsiteX111" fmla="*/ 11771791 w 12192000"/>
              <a:gd name="connsiteY111" fmla="*/ 1015977 h 2515690"/>
              <a:gd name="connsiteX112" fmla="*/ 11834157 w 12192000"/>
              <a:gd name="connsiteY112" fmla="*/ 1009499 h 2515690"/>
              <a:gd name="connsiteX113" fmla="*/ 11843354 w 12192000"/>
              <a:gd name="connsiteY113" fmla="*/ 1008273 h 2515690"/>
              <a:gd name="connsiteX114" fmla="*/ 11843354 w 12192000"/>
              <a:gd name="connsiteY114" fmla="*/ 1000151 h 2515690"/>
              <a:gd name="connsiteX115" fmla="*/ 11893955 w 12192000"/>
              <a:gd name="connsiteY115" fmla="*/ 983740 h 2515690"/>
              <a:gd name="connsiteX116" fmla="*/ 11974160 w 12192000"/>
              <a:gd name="connsiteY116" fmla="*/ 920897 h 2515690"/>
              <a:gd name="connsiteX117" fmla="*/ 12143531 w 12192000"/>
              <a:gd name="connsiteY117" fmla="*/ 823664 h 2515690"/>
              <a:gd name="connsiteX118" fmla="*/ 12192000 w 12192000"/>
              <a:gd name="connsiteY118" fmla="*/ 801163 h 2515690"/>
              <a:gd name="connsiteX119" fmla="*/ 12192000 w 12192000"/>
              <a:gd name="connsiteY119" fmla="*/ 2515690 h 2515690"/>
              <a:gd name="connsiteX120" fmla="*/ 0 w 12192000"/>
              <a:gd name="connsiteY120" fmla="*/ 2515690 h 2515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12192000" h="2515690">
                <a:moveTo>
                  <a:pt x="0" y="0"/>
                </a:moveTo>
                <a:lnTo>
                  <a:pt x="170442" y="96074"/>
                </a:lnTo>
                <a:cubicBezTo>
                  <a:pt x="323315" y="179510"/>
                  <a:pt x="418777" y="223899"/>
                  <a:pt x="424739" y="224865"/>
                </a:cubicBezTo>
                <a:cubicBezTo>
                  <a:pt x="573781" y="248496"/>
                  <a:pt x="654649" y="314572"/>
                  <a:pt x="748273" y="373939"/>
                </a:cubicBezTo>
                <a:cubicBezTo>
                  <a:pt x="830321" y="425631"/>
                  <a:pt x="917271" y="480784"/>
                  <a:pt x="1037058" y="499994"/>
                </a:cubicBezTo>
                <a:cubicBezTo>
                  <a:pt x="1195925" y="525362"/>
                  <a:pt x="1048105" y="445478"/>
                  <a:pt x="1101312" y="428540"/>
                </a:cubicBezTo>
                <a:cubicBezTo>
                  <a:pt x="1188473" y="458169"/>
                  <a:pt x="1274625" y="505369"/>
                  <a:pt x="1367071" y="516118"/>
                </a:cubicBezTo>
                <a:cubicBezTo>
                  <a:pt x="1701323" y="554463"/>
                  <a:pt x="1964451" y="648887"/>
                  <a:pt x="2189943" y="794533"/>
                </a:cubicBezTo>
                <a:cubicBezTo>
                  <a:pt x="2255082" y="836300"/>
                  <a:pt x="2357481" y="862342"/>
                  <a:pt x="2390329" y="920897"/>
                </a:cubicBezTo>
                <a:cubicBezTo>
                  <a:pt x="2406050" y="949359"/>
                  <a:pt x="2430126" y="969285"/>
                  <a:pt x="2459570" y="983740"/>
                </a:cubicBezTo>
                <a:lnTo>
                  <a:pt x="2503252" y="1000151"/>
                </a:lnTo>
                <a:lnTo>
                  <a:pt x="2503252" y="1008273"/>
                </a:lnTo>
                <a:lnTo>
                  <a:pt x="2511191" y="1009499"/>
                </a:lnTo>
                <a:cubicBezTo>
                  <a:pt x="2529847" y="1011974"/>
                  <a:pt x="2562849" y="1015701"/>
                  <a:pt x="2565029" y="1015977"/>
                </a:cubicBezTo>
                <a:cubicBezTo>
                  <a:pt x="2610845" y="1021778"/>
                  <a:pt x="2601577" y="1020837"/>
                  <a:pt x="2593745" y="1019963"/>
                </a:cubicBezTo>
                <a:lnTo>
                  <a:pt x="2591015" y="1019651"/>
                </a:lnTo>
                <a:lnTo>
                  <a:pt x="2590137" y="1019549"/>
                </a:lnTo>
                <a:cubicBezTo>
                  <a:pt x="2588203" y="1019326"/>
                  <a:pt x="2588125" y="1019321"/>
                  <a:pt x="2589021" y="1019424"/>
                </a:cubicBezTo>
                <a:lnTo>
                  <a:pt x="2591015" y="1019651"/>
                </a:lnTo>
                <a:lnTo>
                  <a:pt x="2602385" y="1020975"/>
                </a:lnTo>
                <a:lnTo>
                  <a:pt x="2614445" y="1022389"/>
                </a:lnTo>
                <a:lnTo>
                  <a:pt x="2614445" y="1020966"/>
                </a:lnTo>
                <a:lnTo>
                  <a:pt x="2676661" y="1029355"/>
                </a:lnTo>
                <a:cubicBezTo>
                  <a:pt x="2715592" y="1034194"/>
                  <a:pt x="2753901" y="1039695"/>
                  <a:pt x="2788597" y="1048926"/>
                </a:cubicBezTo>
                <a:lnTo>
                  <a:pt x="2812742" y="1057667"/>
                </a:lnTo>
                <a:lnTo>
                  <a:pt x="2970201" y="949091"/>
                </a:lnTo>
                <a:cubicBezTo>
                  <a:pt x="3052785" y="982961"/>
                  <a:pt x="2996105" y="1020057"/>
                  <a:pt x="3030610" y="1049340"/>
                </a:cubicBezTo>
                <a:cubicBezTo>
                  <a:pt x="3039005" y="1048442"/>
                  <a:pt x="3049621" y="1048500"/>
                  <a:pt x="3058913" y="1048085"/>
                </a:cubicBezTo>
                <a:lnTo>
                  <a:pt x="3072697" y="1045316"/>
                </a:lnTo>
                <a:lnTo>
                  <a:pt x="3083305" y="1040550"/>
                </a:lnTo>
                <a:lnTo>
                  <a:pt x="3125603" y="1004583"/>
                </a:lnTo>
                <a:cubicBezTo>
                  <a:pt x="3221669" y="925596"/>
                  <a:pt x="3242489" y="937564"/>
                  <a:pt x="3385106" y="1042233"/>
                </a:cubicBezTo>
                <a:cubicBezTo>
                  <a:pt x="3399403" y="1052670"/>
                  <a:pt x="3412529" y="1060209"/>
                  <a:pt x="3424945" y="1065268"/>
                </a:cubicBezTo>
                <a:lnTo>
                  <a:pt x="3436948" y="1068018"/>
                </a:lnTo>
                <a:lnTo>
                  <a:pt x="3466714" y="1063419"/>
                </a:lnTo>
                <a:lnTo>
                  <a:pt x="3550909" y="1044511"/>
                </a:lnTo>
                <a:lnTo>
                  <a:pt x="3555900" y="1041996"/>
                </a:lnTo>
                <a:cubicBezTo>
                  <a:pt x="3573827" y="1033454"/>
                  <a:pt x="3594382" y="1025941"/>
                  <a:pt x="3625978" y="1023459"/>
                </a:cubicBezTo>
                <a:lnTo>
                  <a:pt x="3632465" y="1023522"/>
                </a:lnTo>
                <a:lnTo>
                  <a:pt x="3649063" y="1018726"/>
                </a:lnTo>
                <a:cubicBezTo>
                  <a:pt x="3741849" y="989371"/>
                  <a:pt x="3810578" y="953657"/>
                  <a:pt x="3805954" y="917517"/>
                </a:cubicBezTo>
                <a:cubicBezTo>
                  <a:pt x="4031729" y="953901"/>
                  <a:pt x="4031729" y="953901"/>
                  <a:pt x="4020506" y="816231"/>
                </a:cubicBezTo>
                <a:cubicBezTo>
                  <a:pt x="4171643" y="865324"/>
                  <a:pt x="4206308" y="864422"/>
                  <a:pt x="4233682" y="799511"/>
                </a:cubicBezTo>
                <a:cubicBezTo>
                  <a:pt x="4260226" y="737017"/>
                  <a:pt x="4254728" y="668575"/>
                  <a:pt x="4306552" y="610207"/>
                </a:cubicBezTo>
                <a:cubicBezTo>
                  <a:pt x="4495313" y="657923"/>
                  <a:pt x="4699922" y="667347"/>
                  <a:pt x="4816604" y="773163"/>
                </a:cubicBezTo>
                <a:cubicBezTo>
                  <a:pt x="4834734" y="789836"/>
                  <a:pt x="4890507" y="799946"/>
                  <a:pt x="4916502" y="788104"/>
                </a:cubicBezTo>
                <a:cubicBezTo>
                  <a:pt x="5013526" y="746101"/>
                  <a:pt x="5238129" y="796871"/>
                  <a:pt x="5224415" y="674418"/>
                </a:cubicBezTo>
                <a:cubicBezTo>
                  <a:pt x="5223051" y="659300"/>
                  <a:pt x="5240524" y="644890"/>
                  <a:pt x="5274077" y="655978"/>
                </a:cubicBezTo>
                <a:cubicBezTo>
                  <a:pt x="5388582" y="694066"/>
                  <a:pt x="5367022" y="644784"/>
                  <a:pt x="5371217" y="614372"/>
                </a:cubicBezTo>
                <a:cubicBezTo>
                  <a:pt x="5375856" y="577567"/>
                  <a:pt x="5319010" y="537578"/>
                  <a:pt x="5364523" y="502501"/>
                </a:cubicBezTo>
                <a:cubicBezTo>
                  <a:pt x="5425408" y="508891"/>
                  <a:pt x="5433299" y="538191"/>
                  <a:pt x="5457871" y="558285"/>
                </a:cubicBezTo>
                <a:cubicBezTo>
                  <a:pt x="5530352" y="617005"/>
                  <a:pt x="5609566" y="664386"/>
                  <a:pt x="5750580" y="663503"/>
                </a:cubicBezTo>
                <a:cubicBezTo>
                  <a:pt x="5864519" y="662926"/>
                  <a:pt x="5966527" y="666650"/>
                  <a:pt x="5976618" y="582652"/>
                </a:cubicBezTo>
                <a:cubicBezTo>
                  <a:pt x="5978145" y="569455"/>
                  <a:pt x="5990792" y="562346"/>
                  <a:pt x="6009346" y="559470"/>
                </a:cubicBezTo>
                <a:cubicBezTo>
                  <a:pt x="6030639" y="568485"/>
                  <a:pt x="6052592" y="577083"/>
                  <a:pt x="6069735" y="587803"/>
                </a:cubicBezTo>
                <a:cubicBezTo>
                  <a:pt x="6126182" y="623812"/>
                  <a:pt x="6196945" y="634730"/>
                  <a:pt x="6270319" y="643982"/>
                </a:cubicBezTo>
                <a:cubicBezTo>
                  <a:pt x="6317101" y="649940"/>
                  <a:pt x="6363466" y="657107"/>
                  <a:pt x="6406781" y="672327"/>
                </a:cubicBezTo>
                <a:cubicBezTo>
                  <a:pt x="6433586" y="681598"/>
                  <a:pt x="6454928" y="693402"/>
                  <a:pt x="6469508" y="708574"/>
                </a:cubicBezTo>
                <a:cubicBezTo>
                  <a:pt x="6482729" y="721786"/>
                  <a:pt x="6496225" y="725422"/>
                  <a:pt x="6515869" y="715738"/>
                </a:cubicBezTo>
                <a:cubicBezTo>
                  <a:pt x="6572200" y="688353"/>
                  <a:pt x="6639257" y="676241"/>
                  <a:pt x="6725938" y="691128"/>
                </a:cubicBezTo>
                <a:cubicBezTo>
                  <a:pt x="6752109" y="695629"/>
                  <a:pt x="6772625" y="691505"/>
                  <a:pt x="6778240" y="678998"/>
                </a:cubicBezTo>
                <a:cubicBezTo>
                  <a:pt x="6784286" y="665981"/>
                  <a:pt x="6794269" y="655280"/>
                  <a:pt x="6806944" y="646178"/>
                </a:cubicBezTo>
                <a:lnTo>
                  <a:pt x="6830632" y="633915"/>
                </a:lnTo>
                <a:lnTo>
                  <a:pt x="6858072" y="646178"/>
                </a:lnTo>
                <a:cubicBezTo>
                  <a:pt x="6872754" y="655280"/>
                  <a:pt x="6884317" y="665981"/>
                  <a:pt x="6891322" y="678998"/>
                </a:cubicBezTo>
                <a:cubicBezTo>
                  <a:pt x="6897826" y="691505"/>
                  <a:pt x="6921592" y="695629"/>
                  <a:pt x="6951905" y="691128"/>
                </a:cubicBezTo>
                <a:cubicBezTo>
                  <a:pt x="7052317" y="676241"/>
                  <a:pt x="7129994" y="688353"/>
                  <a:pt x="7195246" y="715738"/>
                </a:cubicBezTo>
                <a:cubicBezTo>
                  <a:pt x="7217999" y="725422"/>
                  <a:pt x="7233634" y="721786"/>
                  <a:pt x="7248949" y="708574"/>
                </a:cubicBezTo>
                <a:cubicBezTo>
                  <a:pt x="7265838" y="693402"/>
                  <a:pt x="7290560" y="681598"/>
                  <a:pt x="7321609" y="672327"/>
                </a:cubicBezTo>
                <a:cubicBezTo>
                  <a:pt x="7371785" y="657107"/>
                  <a:pt x="7425493" y="649940"/>
                  <a:pt x="7479684" y="643982"/>
                </a:cubicBezTo>
                <a:cubicBezTo>
                  <a:pt x="7564679" y="634730"/>
                  <a:pt x="7646649" y="623812"/>
                  <a:pt x="7712035" y="587803"/>
                </a:cubicBezTo>
                <a:cubicBezTo>
                  <a:pt x="7731892" y="577083"/>
                  <a:pt x="7757322" y="568485"/>
                  <a:pt x="7781987" y="559470"/>
                </a:cubicBezTo>
                <a:cubicBezTo>
                  <a:pt x="7803481" y="562346"/>
                  <a:pt x="7818130" y="569455"/>
                  <a:pt x="7819900" y="582652"/>
                </a:cubicBezTo>
                <a:cubicBezTo>
                  <a:pt x="7831588" y="666650"/>
                  <a:pt x="7949751" y="662926"/>
                  <a:pt x="8081736" y="663503"/>
                </a:cubicBezTo>
                <a:cubicBezTo>
                  <a:pt x="8245081" y="664386"/>
                  <a:pt x="8336842" y="617005"/>
                  <a:pt x="8420801" y="558285"/>
                </a:cubicBezTo>
                <a:cubicBezTo>
                  <a:pt x="8449265" y="538191"/>
                  <a:pt x="8458404" y="508890"/>
                  <a:pt x="8528933" y="502501"/>
                </a:cubicBezTo>
                <a:cubicBezTo>
                  <a:pt x="8581654" y="537578"/>
                  <a:pt x="8515805" y="577567"/>
                  <a:pt x="8521178" y="614372"/>
                </a:cubicBezTo>
                <a:cubicBezTo>
                  <a:pt x="8526038" y="644784"/>
                  <a:pt x="8501063" y="694066"/>
                  <a:pt x="8633702" y="655978"/>
                </a:cubicBezTo>
                <a:cubicBezTo>
                  <a:pt x="8672570" y="644890"/>
                  <a:pt x="8692811" y="659300"/>
                  <a:pt x="8691231" y="674418"/>
                </a:cubicBezTo>
                <a:cubicBezTo>
                  <a:pt x="8675345" y="796871"/>
                  <a:pt x="8935518" y="746101"/>
                  <a:pt x="9047908" y="788104"/>
                </a:cubicBezTo>
                <a:cubicBezTo>
                  <a:pt x="9078021" y="799946"/>
                  <a:pt x="9142627" y="789836"/>
                  <a:pt x="9163628" y="773163"/>
                </a:cubicBezTo>
                <a:cubicBezTo>
                  <a:pt x="9298789" y="667347"/>
                  <a:pt x="9535801" y="657923"/>
                  <a:pt x="9754459" y="610207"/>
                </a:cubicBezTo>
                <a:cubicBezTo>
                  <a:pt x="9814490" y="668575"/>
                  <a:pt x="9808123" y="737017"/>
                  <a:pt x="9838868" y="799511"/>
                </a:cubicBezTo>
                <a:cubicBezTo>
                  <a:pt x="9870579" y="864422"/>
                  <a:pt x="9910733" y="865324"/>
                  <a:pt x="10085808" y="816231"/>
                </a:cubicBezTo>
                <a:cubicBezTo>
                  <a:pt x="10072804" y="953901"/>
                  <a:pt x="10072804" y="953901"/>
                  <a:pt x="10334338" y="917517"/>
                </a:cubicBezTo>
                <a:cubicBezTo>
                  <a:pt x="10328982" y="953657"/>
                  <a:pt x="10408594" y="989371"/>
                  <a:pt x="10516076" y="1018726"/>
                </a:cubicBezTo>
                <a:lnTo>
                  <a:pt x="10535302" y="1023522"/>
                </a:lnTo>
                <a:lnTo>
                  <a:pt x="10542819" y="1023458"/>
                </a:lnTo>
                <a:cubicBezTo>
                  <a:pt x="10579419" y="1025941"/>
                  <a:pt x="10603227" y="1033454"/>
                  <a:pt x="10623994" y="1041996"/>
                </a:cubicBezTo>
                <a:lnTo>
                  <a:pt x="10629774" y="1044511"/>
                </a:lnTo>
                <a:lnTo>
                  <a:pt x="10727305" y="1063419"/>
                </a:lnTo>
                <a:lnTo>
                  <a:pt x="10761785" y="1068017"/>
                </a:lnTo>
                <a:lnTo>
                  <a:pt x="10775688" y="1065268"/>
                </a:lnTo>
                <a:cubicBezTo>
                  <a:pt x="10790070" y="1060209"/>
                  <a:pt x="10805275" y="1052670"/>
                  <a:pt x="10821837" y="1042232"/>
                </a:cubicBezTo>
                <a:cubicBezTo>
                  <a:pt x="10987041" y="937564"/>
                  <a:pt x="11011156" y="925596"/>
                  <a:pt x="11122438" y="1004583"/>
                </a:cubicBezTo>
                <a:lnTo>
                  <a:pt x="11171433" y="1040550"/>
                </a:lnTo>
                <a:lnTo>
                  <a:pt x="11183724" y="1045316"/>
                </a:lnTo>
                <a:lnTo>
                  <a:pt x="11199690" y="1048085"/>
                </a:lnTo>
                <a:cubicBezTo>
                  <a:pt x="11210452" y="1048499"/>
                  <a:pt x="11222752" y="1048442"/>
                  <a:pt x="11232475" y="1049340"/>
                </a:cubicBezTo>
                <a:cubicBezTo>
                  <a:pt x="11272445" y="1020057"/>
                  <a:pt x="11206789" y="982961"/>
                  <a:pt x="11302451" y="949091"/>
                </a:cubicBezTo>
                <a:lnTo>
                  <a:pt x="11484849" y="1057667"/>
                </a:lnTo>
                <a:lnTo>
                  <a:pt x="11512818" y="1048926"/>
                </a:lnTo>
                <a:cubicBezTo>
                  <a:pt x="11553007" y="1039695"/>
                  <a:pt x="11597385" y="1034194"/>
                  <a:pt x="11642481" y="1029355"/>
                </a:cubicBezTo>
                <a:lnTo>
                  <a:pt x="11714551" y="1020966"/>
                </a:lnTo>
                <a:lnTo>
                  <a:pt x="11714551" y="1022389"/>
                </a:lnTo>
                <a:lnTo>
                  <a:pt x="11728519" y="1020975"/>
                </a:lnTo>
                <a:lnTo>
                  <a:pt x="11741691" y="1019651"/>
                </a:lnTo>
                <a:lnTo>
                  <a:pt x="11743999" y="1019424"/>
                </a:lnTo>
                <a:cubicBezTo>
                  <a:pt x="11745037" y="1019320"/>
                  <a:pt x="11744948" y="1019326"/>
                  <a:pt x="11742709" y="1019549"/>
                </a:cubicBezTo>
                <a:lnTo>
                  <a:pt x="11741691" y="1019651"/>
                </a:lnTo>
                <a:lnTo>
                  <a:pt x="11738529" y="1019963"/>
                </a:lnTo>
                <a:cubicBezTo>
                  <a:pt x="11729455" y="1020837"/>
                  <a:pt x="11718720" y="1021778"/>
                  <a:pt x="11771791" y="1015977"/>
                </a:cubicBezTo>
                <a:cubicBezTo>
                  <a:pt x="11774317" y="1015701"/>
                  <a:pt x="11812546" y="1011974"/>
                  <a:pt x="11834157" y="1009499"/>
                </a:cubicBezTo>
                <a:lnTo>
                  <a:pt x="11843354" y="1008273"/>
                </a:lnTo>
                <a:lnTo>
                  <a:pt x="11843354" y="1000151"/>
                </a:lnTo>
                <a:lnTo>
                  <a:pt x="11893955" y="983740"/>
                </a:lnTo>
                <a:cubicBezTo>
                  <a:pt x="11928061" y="969285"/>
                  <a:pt x="11955951" y="949359"/>
                  <a:pt x="11974160" y="920897"/>
                </a:cubicBezTo>
                <a:cubicBezTo>
                  <a:pt x="12002698" y="876981"/>
                  <a:pt x="12076554" y="851353"/>
                  <a:pt x="12143531" y="823664"/>
                </a:cubicBezTo>
                <a:lnTo>
                  <a:pt x="12192000" y="801163"/>
                </a:lnTo>
                <a:lnTo>
                  <a:pt x="12192000" y="2515690"/>
                </a:lnTo>
                <a:lnTo>
                  <a:pt x="0" y="2515690"/>
                </a:lnTo>
                <a:close/>
              </a:path>
            </a:pathLst>
          </a:custGeom>
          <a:solidFill>
            <a:schemeClr val="bg2">
              <a:alpha val="50000"/>
            </a:schemeClr>
          </a:solidFill>
          <a:ln w="32707" cap="flat">
            <a:noFill/>
            <a:prstDash val="solid"/>
            <a:miter/>
          </a:ln>
        </p:spPr>
        <p:txBody>
          <a:bodyPr wrap="square" rtlCol="0" anchor="ctr">
            <a:noAutofit/>
          </a:bodyPr>
          <a:lstStyle/>
          <a:p>
            <a:pPr algn="ctr"/>
            <a:endParaRPr lang="en-US">
              <a:solidFill>
                <a:schemeClr val="tx1"/>
              </a:solidFill>
            </a:endParaRPr>
          </a:p>
        </p:txBody>
      </p:sp>
      <p:pic>
        <p:nvPicPr>
          <p:cNvPr id="3" name="Picture 2" descr="A picture of Victor Ocando Finol in front of a baseball field&#10;&#10;">
            <a:extLst>
              <a:ext uri="{FF2B5EF4-FFF2-40B4-BE49-F238E27FC236}">
                <a16:creationId xmlns:a16="http://schemas.microsoft.com/office/drawing/2014/main" id="{670A8E17-B19E-52E9-7895-86B9A7396638}"/>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1011277" y="2106639"/>
            <a:ext cx="2009172" cy="1506879"/>
          </a:xfrm>
          <a:prstGeom prst="rect">
            <a:avLst/>
          </a:prstGeom>
        </p:spPr>
      </p:pic>
      <p:sp>
        <p:nvSpPr>
          <p:cNvPr id="7" name="TextBox 6" descr="Victor Ocando Finol Founder &amp; CEO &#10; Adapt the Game  &#10;">
            <a:extLst>
              <a:ext uri="{FF2B5EF4-FFF2-40B4-BE49-F238E27FC236}">
                <a16:creationId xmlns:a16="http://schemas.microsoft.com/office/drawing/2014/main" id="{89AE538D-11EA-2F04-6939-C9613FF40F5E}"/>
              </a:ext>
            </a:extLst>
          </p:cNvPr>
          <p:cNvSpPr txBox="1"/>
          <p:nvPr/>
        </p:nvSpPr>
        <p:spPr>
          <a:xfrm>
            <a:off x="665792" y="3868950"/>
            <a:ext cx="2621810" cy="1235833"/>
          </a:xfrm>
          <a:prstGeom prst="rect">
            <a:avLst/>
          </a:prstGeom>
          <a:noFill/>
        </p:spPr>
        <p:txBody>
          <a:bodyPr wrap="square">
            <a:spAutoFit/>
          </a:bodyPr>
          <a:lstStyle/>
          <a:p>
            <a:pPr defTabSz="773857">
              <a:spcAft>
                <a:spcPts val="546"/>
              </a:spcAft>
            </a:pPr>
            <a:r>
              <a:rPr lang="en-US" sz="2184" b="1" kern="1200" dirty="0">
                <a:solidFill>
                  <a:schemeClr val="tx1"/>
                </a:solidFill>
                <a:latin typeface="+mn-lt"/>
                <a:ea typeface="+mn-ea"/>
                <a:cs typeface="+mn-cs"/>
              </a:rPr>
              <a:t>Victor </a:t>
            </a:r>
            <a:r>
              <a:rPr lang="en-US" sz="2184" b="1" kern="1200" dirty="0" err="1">
                <a:solidFill>
                  <a:schemeClr val="tx1"/>
                </a:solidFill>
                <a:latin typeface="+mn-lt"/>
                <a:ea typeface="+mn-ea"/>
                <a:cs typeface="+mn-cs"/>
              </a:rPr>
              <a:t>Ocando</a:t>
            </a:r>
            <a:r>
              <a:rPr lang="en-US" sz="2184" b="1" kern="1200" dirty="0">
                <a:solidFill>
                  <a:schemeClr val="tx1"/>
                </a:solidFill>
                <a:latin typeface="+mn-lt"/>
                <a:ea typeface="+mn-ea"/>
                <a:cs typeface="+mn-cs"/>
              </a:rPr>
              <a:t> </a:t>
            </a:r>
            <a:r>
              <a:rPr lang="en-US" sz="2184" b="1" kern="1200" dirty="0" err="1">
                <a:solidFill>
                  <a:schemeClr val="tx1"/>
                </a:solidFill>
                <a:latin typeface="+mn-lt"/>
                <a:ea typeface="+mn-ea"/>
                <a:cs typeface="+mn-cs"/>
              </a:rPr>
              <a:t>Finol</a:t>
            </a:r>
            <a:endParaRPr lang="en-US" sz="2184" b="1" kern="1200" dirty="0">
              <a:solidFill>
                <a:schemeClr val="tx1"/>
              </a:solidFill>
              <a:latin typeface="+mn-lt"/>
              <a:ea typeface="+mn-ea"/>
              <a:cs typeface="+mn-cs"/>
            </a:endParaRPr>
          </a:p>
          <a:p>
            <a:pPr defTabSz="773857">
              <a:spcAft>
                <a:spcPts val="546"/>
              </a:spcAft>
            </a:pPr>
            <a:r>
              <a:rPr lang="en-US" sz="2184" kern="1200" dirty="0">
                <a:solidFill>
                  <a:srgbClr val="7030A0"/>
                </a:solidFill>
                <a:latin typeface="+mn-lt"/>
                <a:ea typeface="+mn-ea"/>
                <a:cs typeface="+mn-cs"/>
              </a:rPr>
              <a:t>Founder &amp; CEO </a:t>
            </a:r>
          </a:p>
          <a:p>
            <a:pPr defTabSz="773857">
              <a:spcAft>
                <a:spcPts val="546"/>
              </a:spcAft>
            </a:pPr>
            <a:r>
              <a:rPr lang="en-US" sz="2184" kern="1200" dirty="0">
                <a:solidFill>
                  <a:srgbClr val="7030A0"/>
                </a:solidFill>
                <a:latin typeface="+mn-lt"/>
                <a:ea typeface="+mn-ea"/>
                <a:cs typeface="+mn-cs"/>
              </a:rPr>
              <a:t> Adapt the Game  </a:t>
            </a:r>
            <a:endParaRPr lang="en-US" sz="2400" dirty="0">
              <a:solidFill>
                <a:srgbClr val="7030A0"/>
              </a:solidFill>
            </a:endParaRPr>
          </a:p>
        </p:txBody>
      </p:sp>
      <p:pic>
        <p:nvPicPr>
          <p:cNvPr id="4" name="Picture 3" descr="A picture of Saida Florexll">
            <a:extLst>
              <a:ext uri="{FF2B5EF4-FFF2-40B4-BE49-F238E27FC236}">
                <a16:creationId xmlns:a16="http://schemas.microsoft.com/office/drawing/2014/main" id="{4C04D49A-EBE0-D623-0B32-42C63279B873}"/>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3445081" y="2116332"/>
            <a:ext cx="1702242" cy="1810321"/>
          </a:xfrm>
          <a:prstGeom prst="rect">
            <a:avLst/>
          </a:prstGeom>
        </p:spPr>
      </p:pic>
      <p:sp>
        <p:nvSpPr>
          <p:cNvPr id="9" name="TextBox 8" descr="Saïda Florexil Co-founder and CEO&#10; Imanyco&#10;">
            <a:extLst>
              <a:ext uri="{FF2B5EF4-FFF2-40B4-BE49-F238E27FC236}">
                <a16:creationId xmlns:a16="http://schemas.microsoft.com/office/drawing/2014/main" id="{A9891737-CBA8-3C03-270B-969554B5827A}"/>
              </a:ext>
            </a:extLst>
          </p:cNvPr>
          <p:cNvSpPr txBox="1"/>
          <p:nvPr/>
        </p:nvSpPr>
        <p:spPr>
          <a:xfrm>
            <a:off x="3379444" y="3982356"/>
            <a:ext cx="2422255" cy="1235833"/>
          </a:xfrm>
          <a:prstGeom prst="rect">
            <a:avLst/>
          </a:prstGeom>
          <a:noFill/>
        </p:spPr>
        <p:txBody>
          <a:bodyPr wrap="square">
            <a:spAutoFit/>
          </a:bodyPr>
          <a:lstStyle/>
          <a:p>
            <a:pPr defTabSz="773857">
              <a:spcAft>
                <a:spcPts val="546"/>
              </a:spcAft>
            </a:pPr>
            <a:r>
              <a:rPr lang="en-US" sz="2184" b="1" kern="1200" dirty="0" err="1">
                <a:solidFill>
                  <a:schemeClr val="tx1"/>
                </a:solidFill>
                <a:latin typeface="+mn-lt"/>
                <a:ea typeface="+mn-ea"/>
                <a:cs typeface="+mn-cs"/>
              </a:rPr>
              <a:t>Saïda</a:t>
            </a:r>
            <a:r>
              <a:rPr lang="en-US" sz="2184" b="1" kern="1200" dirty="0">
                <a:solidFill>
                  <a:schemeClr val="tx1"/>
                </a:solidFill>
                <a:latin typeface="+mn-lt"/>
                <a:ea typeface="+mn-ea"/>
                <a:cs typeface="+mn-cs"/>
              </a:rPr>
              <a:t> </a:t>
            </a:r>
            <a:r>
              <a:rPr lang="en-US" sz="2184" b="1" kern="1200" dirty="0" err="1">
                <a:solidFill>
                  <a:schemeClr val="tx1"/>
                </a:solidFill>
                <a:latin typeface="+mn-lt"/>
                <a:ea typeface="+mn-ea"/>
                <a:cs typeface="+mn-cs"/>
              </a:rPr>
              <a:t>Florexil</a:t>
            </a:r>
            <a:r>
              <a:rPr lang="en-US" sz="2184" b="1" kern="1200" dirty="0">
                <a:solidFill>
                  <a:schemeClr val="tx1"/>
                </a:solidFill>
                <a:latin typeface="+mn-lt"/>
                <a:ea typeface="+mn-ea"/>
                <a:cs typeface="+mn-cs"/>
              </a:rPr>
              <a:t> </a:t>
            </a:r>
          </a:p>
          <a:p>
            <a:pPr defTabSz="773857">
              <a:spcAft>
                <a:spcPts val="546"/>
              </a:spcAft>
            </a:pPr>
            <a:r>
              <a:rPr lang="en-US" sz="2184" kern="1200" dirty="0">
                <a:solidFill>
                  <a:srgbClr val="7030A0"/>
                </a:solidFill>
                <a:latin typeface="+mn-lt"/>
                <a:ea typeface="+mn-ea"/>
                <a:cs typeface="+mn-cs"/>
              </a:rPr>
              <a:t>Co-founder | CEO</a:t>
            </a:r>
          </a:p>
          <a:p>
            <a:pPr defTabSz="773857">
              <a:spcAft>
                <a:spcPts val="546"/>
              </a:spcAft>
            </a:pPr>
            <a:r>
              <a:rPr lang="en-US" sz="2184" kern="1200" dirty="0">
                <a:solidFill>
                  <a:srgbClr val="7030A0"/>
                </a:solidFill>
                <a:latin typeface="+mn-lt"/>
                <a:ea typeface="+mn-ea"/>
                <a:cs typeface="+mn-cs"/>
              </a:rPr>
              <a:t> </a:t>
            </a:r>
            <a:r>
              <a:rPr lang="en-US" sz="2184" kern="1200" dirty="0" err="1">
                <a:solidFill>
                  <a:srgbClr val="7030A0"/>
                </a:solidFill>
                <a:latin typeface="+mn-lt"/>
                <a:ea typeface="+mn-ea"/>
                <a:cs typeface="+mn-cs"/>
              </a:rPr>
              <a:t>Imanyco</a:t>
            </a:r>
            <a:endParaRPr lang="en-US" sz="2400" i="0" dirty="0">
              <a:solidFill>
                <a:srgbClr val="7030A0"/>
              </a:solidFill>
              <a:effectLst/>
            </a:endParaRPr>
          </a:p>
        </p:txBody>
      </p:sp>
      <p:pic>
        <p:nvPicPr>
          <p:cNvPr id="5" name="Picture 4" descr="Mohammed Faisal standing outside with a brick building in the background&#10;&#10;">
            <a:extLst>
              <a:ext uri="{FF2B5EF4-FFF2-40B4-BE49-F238E27FC236}">
                <a16:creationId xmlns:a16="http://schemas.microsoft.com/office/drawing/2014/main" id="{92A3A2BF-67B3-4263-11F0-296675960850}"/>
              </a:ext>
            </a:extLst>
          </p:cNvPr>
          <p:cNvPicPr>
            <a:picLocks noChangeAspect="1"/>
          </p:cNvPicPr>
          <p:nvPr/>
        </p:nvPicPr>
        <p:blipFill>
          <a:blip r:embed="rId5" cstate="print">
            <a:extLst>
              <a:ext uri="{28A0092B-C50C-407E-A947-70E740481C1C}">
                <a14:useLocalDpi xmlns:a14="http://schemas.microsoft.com/office/drawing/2010/main"/>
              </a:ext>
            </a:extLst>
          </a:blip>
          <a:srcRect/>
          <a:stretch/>
        </p:blipFill>
        <p:spPr>
          <a:xfrm>
            <a:off x="5679161" y="2180390"/>
            <a:ext cx="2595716" cy="1721369"/>
          </a:xfrm>
          <a:prstGeom prst="rect">
            <a:avLst/>
          </a:prstGeom>
        </p:spPr>
      </p:pic>
      <p:sp>
        <p:nvSpPr>
          <p:cNvPr id="10" name="TextBox 9" descr="Mohammed Faisal Founder and CEO of The Money Hub&#10;">
            <a:extLst>
              <a:ext uri="{FF2B5EF4-FFF2-40B4-BE49-F238E27FC236}">
                <a16:creationId xmlns:a16="http://schemas.microsoft.com/office/drawing/2014/main" id="{8E32F407-5F67-CB97-D4B8-8F7E4D6EBCB3}"/>
              </a:ext>
            </a:extLst>
          </p:cNvPr>
          <p:cNvSpPr txBox="1"/>
          <p:nvPr/>
        </p:nvSpPr>
        <p:spPr>
          <a:xfrm>
            <a:off x="5893541" y="3926653"/>
            <a:ext cx="2621809" cy="1095398"/>
          </a:xfrm>
          <a:prstGeom prst="rect">
            <a:avLst/>
          </a:prstGeom>
          <a:noFill/>
        </p:spPr>
        <p:txBody>
          <a:bodyPr wrap="square" rtlCol="0">
            <a:spAutoFit/>
          </a:bodyPr>
          <a:lstStyle/>
          <a:p>
            <a:pPr defTabSz="773857">
              <a:spcAft>
                <a:spcPts val="546"/>
              </a:spcAft>
            </a:pPr>
            <a:r>
              <a:rPr lang="en-US" sz="2184" b="1" kern="1200" dirty="0">
                <a:solidFill>
                  <a:srgbClr val="222222"/>
                </a:solidFill>
                <a:latin typeface="+mn-lt"/>
                <a:ea typeface="+mn-ea"/>
                <a:cs typeface="+mn-cs"/>
              </a:rPr>
              <a:t>Mohammed Faisal </a:t>
            </a:r>
            <a:r>
              <a:rPr lang="en-US" sz="2184" kern="1200" dirty="0">
                <a:solidFill>
                  <a:srgbClr val="7030A0"/>
                </a:solidFill>
                <a:latin typeface="+mn-lt"/>
                <a:ea typeface="+mn-ea"/>
                <a:cs typeface="+mn-cs"/>
              </a:rPr>
              <a:t>Founder and CEO of The Money Hub</a:t>
            </a:r>
            <a:endParaRPr lang="en-US" sz="2400" dirty="0">
              <a:solidFill>
                <a:srgbClr val="7030A0"/>
              </a:solidFill>
            </a:endParaRPr>
          </a:p>
        </p:txBody>
      </p:sp>
      <p:pic>
        <p:nvPicPr>
          <p:cNvPr id="2" name="Picture 1">
            <a:extLst>
              <a:ext uri="{FF2B5EF4-FFF2-40B4-BE49-F238E27FC236}">
                <a16:creationId xmlns:a16="http://schemas.microsoft.com/office/drawing/2014/main" id="{B5491E6F-7F17-F784-09DE-2005F2B5E2B8}"/>
              </a:ext>
            </a:extLst>
          </p:cNvPr>
          <p:cNvPicPr>
            <a:picLocks noChangeAspect="1"/>
          </p:cNvPicPr>
          <p:nvPr/>
        </p:nvPicPr>
        <p:blipFill>
          <a:blip r:embed="rId6"/>
          <a:srcRect/>
          <a:stretch/>
        </p:blipFill>
        <p:spPr>
          <a:xfrm>
            <a:off x="6505478" y="6241641"/>
            <a:ext cx="2009872" cy="251234"/>
          </a:xfrm>
          <a:prstGeom prst="rect">
            <a:avLst/>
          </a:prstGeom>
        </p:spPr>
      </p:pic>
    </p:spTree>
    <p:extLst>
      <p:ext uri="{BB962C8B-B14F-4D97-AF65-F5344CB8AC3E}">
        <p14:creationId xmlns:p14="http://schemas.microsoft.com/office/powerpoint/2010/main" val="1460785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4"/>
        <p:cNvGrpSpPr/>
        <p:nvPr/>
      </p:nvGrpSpPr>
      <p:grpSpPr>
        <a:xfrm>
          <a:off x="0" y="0"/>
          <a:ext cx="0" cy="0"/>
          <a:chOff x="0" y="0"/>
          <a:chExt cx="0" cy="0"/>
        </a:xfrm>
      </p:grpSpPr>
      <p:pic>
        <p:nvPicPr>
          <p:cNvPr id="45" name="Google Shape;45;p1" descr="A person in a wheelchair raising his hand. And adapt the game logo&#10;&#10;"/>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a:off x="134471" y="0"/>
            <a:ext cx="8875059" cy="6858000"/>
          </a:xfrm>
          <a:prstGeom prst="rect">
            <a:avLst/>
          </a:prstGeom>
          <a:noFill/>
          <a:ln>
            <a:noFill/>
          </a:ln>
        </p:spPr>
      </p:pic>
      <p:sp>
        <p:nvSpPr>
          <p:cNvPr id="46" name="Google Shape;46;p1"/>
          <p:cNvSpPr/>
          <p:nvPr/>
        </p:nvSpPr>
        <p:spPr>
          <a:xfrm>
            <a:off x="4350757" y="2816858"/>
            <a:ext cx="321049" cy="312644"/>
          </a:xfrm>
          <a:custGeom>
            <a:avLst/>
            <a:gdLst/>
            <a:ahLst/>
            <a:cxnLst/>
            <a:rect l="l" t="t" r="r" b="b"/>
            <a:pathLst>
              <a:path w="363854" h="354329" extrusionOk="0">
                <a:moveTo>
                  <a:pt x="175806" y="0"/>
                </a:moveTo>
                <a:lnTo>
                  <a:pt x="127779" y="6060"/>
                </a:lnTo>
                <a:lnTo>
                  <a:pt x="85421" y="23317"/>
                </a:lnTo>
                <a:lnTo>
                  <a:pt x="50098" y="50382"/>
                </a:lnTo>
                <a:lnTo>
                  <a:pt x="23176" y="85868"/>
                </a:lnTo>
                <a:lnTo>
                  <a:pt x="6021" y="128389"/>
                </a:lnTo>
                <a:lnTo>
                  <a:pt x="0" y="176555"/>
                </a:lnTo>
                <a:lnTo>
                  <a:pt x="6021" y="224932"/>
                </a:lnTo>
                <a:lnTo>
                  <a:pt x="23176" y="267676"/>
                </a:lnTo>
                <a:lnTo>
                  <a:pt x="50098" y="303377"/>
                </a:lnTo>
                <a:lnTo>
                  <a:pt x="85421" y="330624"/>
                </a:lnTo>
                <a:lnTo>
                  <a:pt x="127779" y="348006"/>
                </a:lnTo>
                <a:lnTo>
                  <a:pt x="175806" y="354114"/>
                </a:lnTo>
                <a:lnTo>
                  <a:pt x="206565" y="351412"/>
                </a:lnTo>
                <a:lnTo>
                  <a:pt x="235173" y="343579"/>
                </a:lnTo>
                <a:lnTo>
                  <a:pt x="261250" y="331021"/>
                </a:lnTo>
                <a:lnTo>
                  <a:pt x="284416" y="314147"/>
                </a:lnTo>
                <a:lnTo>
                  <a:pt x="363245" y="314147"/>
                </a:lnTo>
                <a:lnTo>
                  <a:pt x="363245" y="268414"/>
                </a:lnTo>
                <a:lnTo>
                  <a:pt x="183197" y="268414"/>
                </a:lnTo>
                <a:lnTo>
                  <a:pt x="146715" y="261448"/>
                </a:lnTo>
                <a:lnTo>
                  <a:pt x="117781" y="242182"/>
                </a:lnTo>
                <a:lnTo>
                  <a:pt x="98717" y="213068"/>
                </a:lnTo>
                <a:lnTo>
                  <a:pt x="91846" y="176555"/>
                </a:lnTo>
                <a:lnTo>
                  <a:pt x="98717" y="140042"/>
                </a:lnTo>
                <a:lnTo>
                  <a:pt x="117781" y="110928"/>
                </a:lnTo>
                <a:lnTo>
                  <a:pt x="146715" y="91662"/>
                </a:lnTo>
                <a:lnTo>
                  <a:pt x="183197" y="84696"/>
                </a:lnTo>
                <a:lnTo>
                  <a:pt x="363245" y="84696"/>
                </a:lnTo>
                <a:lnTo>
                  <a:pt x="363245" y="40995"/>
                </a:lnTo>
                <a:lnTo>
                  <a:pt x="285927" y="40995"/>
                </a:lnTo>
                <a:lnTo>
                  <a:pt x="262545" y="23692"/>
                </a:lnTo>
                <a:lnTo>
                  <a:pt x="236134" y="10810"/>
                </a:lnTo>
                <a:lnTo>
                  <a:pt x="207089" y="2772"/>
                </a:lnTo>
                <a:lnTo>
                  <a:pt x="175806" y="0"/>
                </a:lnTo>
                <a:close/>
              </a:path>
              <a:path w="363854" h="354329" extrusionOk="0">
                <a:moveTo>
                  <a:pt x="363245" y="314147"/>
                </a:moveTo>
                <a:lnTo>
                  <a:pt x="284416" y="314147"/>
                </a:lnTo>
                <a:lnTo>
                  <a:pt x="292214" y="344131"/>
                </a:lnTo>
                <a:lnTo>
                  <a:pt x="363245" y="344131"/>
                </a:lnTo>
                <a:lnTo>
                  <a:pt x="363245" y="314147"/>
                </a:lnTo>
                <a:close/>
              </a:path>
              <a:path w="363854" h="354329" extrusionOk="0">
                <a:moveTo>
                  <a:pt x="363245" y="84696"/>
                </a:moveTo>
                <a:lnTo>
                  <a:pt x="183197" y="84696"/>
                </a:lnTo>
                <a:lnTo>
                  <a:pt x="219685" y="91662"/>
                </a:lnTo>
                <a:lnTo>
                  <a:pt x="248556" y="110885"/>
                </a:lnTo>
                <a:lnTo>
                  <a:pt x="267581" y="139994"/>
                </a:lnTo>
                <a:lnTo>
                  <a:pt x="274434" y="176555"/>
                </a:lnTo>
                <a:lnTo>
                  <a:pt x="267581" y="213116"/>
                </a:lnTo>
                <a:lnTo>
                  <a:pt x="248556" y="242225"/>
                </a:lnTo>
                <a:lnTo>
                  <a:pt x="219661" y="261464"/>
                </a:lnTo>
                <a:lnTo>
                  <a:pt x="183197" y="268414"/>
                </a:lnTo>
                <a:lnTo>
                  <a:pt x="363245" y="268414"/>
                </a:lnTo>
                <a:lnTo>
                  <a:pt x="363245" y="84696"/>
                </a:lnTo>
                <a:close/>
              </a:path>
              <a:path w="363854" h="354329" extrusionOk="0">
                <a:moveTo>
                  <a:pt x="363245" y="8978"/>
                </a:moveTo>
                <a:lnTo>
                  <a:pt x="295605" y="8978"/>
                </a:lnTo>
                <a:lnTo>
                  <a:pt x="285927" y="40995"/>
                </a:lnTo>
                <a:lnTo>
                  <a:pt x="363245" y="40995"/>
                </a:lnTo>
                <a:lnTo>
                  <a:pt x="363245" y="8978"/>
                </a:lnTo>
                <a:close/>
              </a:path>
            </a:pathLst>
          </a:custGeom>
          <a:solidFill>
            <a:srgbClr val="FFFFFF"/>
          </a:solidFill>
          <a:ln>
            <a:noFill/>
          </a:ln>
        </p:spPr>
        <p:txBody>
          <a:bodyPr spcFirstLastPara="1" wrap="square" lIns="0" tIns="0" rIns="0" bIns="0" anchor="t" anchorCtr="0">
            <a:noAutofit/>
          </a:bodyPr>
          <a:lstStyle/>
          <a:p>
            <a:endParaRPr sz="1588"/>
          </a:p>
        </p:txBody>
      </p:sp>
      <p:sp>
        <p:nvSpPr>
          <p:cNvPr id="47" name="Google Shape;47;p1"/>
          <p:cNvSpPr/>
          <p:nvPr/>
        </p:nvSpPr>
        <p:spPr>
          <a:xfrm>
            <a:off x="4728640" y="2718627"/>
            <a:ext cx="317126" cy="411256"/>
          </a:xfrm>
          <a:custGeom>
            <a:avLst/>
            <a:gdLst/>
            <a:ahLst/>
            <a:cxnLst/>
            <a:rect l="l" t="t" r="r" b="b"/>
            <a:pathLst>
              <a:path w="359410" h="466089" extrusionOk="0">
                <a:moveTo>
                  <a:pt x="176212" y="111328"/>
                </a:moveTo>
                <a:lnTo>
                  <a:pt x="127855" y="117391"/>
                </a:lnTo>
                <a:lnTo>
                  <a:pt x="85338" y="134664"/>
                </a:lnTo>
                <a:lnTo>
                  <a:pt x="49977" y="161774"/>
                </a:lnTo>
                <a:lnTo>
                  <a:pt x="23090" y="197347"/>
                </a:lnTo>
                <a:lnTo>
                  <a:pt x="5991" y="240011"/>
                </a:lnTo>
                <a:lnTo>
                  <a:pt x="0" y="288391"/>
                </a:lnTo>
                <a:lnTo>
                  <a:pt x="5991" y="336769"/>
                </a:lnTo>
                <a:lnTo>
                  <a:pt x="23090" y="379516"/>
                </a:lnTo>
                <a:lnTo>
                  <a:pt x="49977" y="415220"/>
                </a:lnTo>
                <a:lnTo>
                  <a:pt x="85338" y="442469"/>
                </a:lnTo>
                <a:lnTo>
                  <a:pt x="127855" y="459854"/>
                </a:lnTo>
                <a:lnTo>
                  <a:pt x="176212" y="465962"/>
                </a:lnTo>
                <a:lnTo>
                  <a:pt x="205797" y="463406"/>
                </a:lnTo>
                <a:lnTo>
                  <a:pt x="233418" y="455968"/>
                </a:lnTo>
                <a:lnTo>
                  <a:pt x="258622" y="444076"/>
                </a:lnTo>
                <a:lnTo>
                  <a:pt x="281177" y="428053"/>
                </a:lnTo>
                <a:lnTo>
                  <a:pt x="358800" y="428053"/>
                </a:lnTo>
                <a:lnTo>
                  <a:pt x="358800" y="380250"/>
                </a:lnTo>
                <a:lnTo>
                  <a:pt x="183603" y="380250"/>
                </a:lnTo>
                <a:lnTo>
                  <a:pt x="147140" y="373300"/>
                </a:lnTo>
                <a:lnTo>
                  <a:pt x="118244" y="354061"/>
                </a:lnTo>
                <a:lnTo>
                  <a:pt x="99220" y="324952"/>
                </a:lnTo>
                <a:lnTo>
                  <a:pt x="92367" y="288391"/>
                </a:lnTo>
                <a:lnTo>
                  <a:pt x="99220" y="251830"/>
                </a:lnTo>
                <a:lnTo>
                  <a:pt x="118244" y="222721"/>
                </a:lnTo>
                <a:lnTo>
                  <a:pt x="147140" y="203482"/>
                </a:lnTo>
                <a:lnTo>
                  <a:pt x="183603" y="196532"/>
                </a:lnTo>
                <a:lnTo>
                  <a:pt x="358800" y="196532"/>
                </a:lnTo>
                <a:lnTo>
                  <a:pt x="358800" y="139090"/>
                </a:lnTo>
                <a:lnTo>
                  <a:pt x="268185" y="139090"/>
                </a:lnTo>
                <a:lnTo>
                  <a:pt x="247737" y="127283"/>
                </a:lnTo>
                <a:lnTo>
                  <a:pt x="225451" y="118570"/>
                </a:lnTo>
                <a:lnTo>
                  <a:pt x="201540" y="113176"/>
                </a:lnTo>
                <a:lnTo>
                  <a:pt x="176212" y="111328"/>
                </a:lnTo>
                <a:close/>
              </a:path>
              <a:path w="359410" h="466089" extrusionOk="0">
                <a:moveTo>
                  <a:pt x="358800" y="428053"/>
                </a:moveTo>
                <a:lnTo>
                  <a:pt x="281177" y="428053"/>
                </a:lnTo>
                <a:lnTo>
                  <a:pt x="291884" y="455968"/>
                </a:lnTo>
                <a:lnTo>
                  <a:pt x="358800" y="455968"/>
                </a:lnTo>
                <a:lnTo>
                  <a:pt x="358800" y="428053"/>
                </a:lnTo>
                <a:close/>
              </a:path>
              <a:path w="359410" h="466089" extrusionOk="0">
                <a:moveTo>
                  <a:pt x="358800" y="196532"/>
                </a:moveTo>
                <a:lnTo>
                  <a:pt x="183603" y="196532"/>
                </a:lnTo>
                <a:lnTo>
                  <a:pt x="220085" y="203498"/>
                </a:lnTo>
                <a:lnTo>
                  <a:pt x="249020" y="222764"/>
                </a:lnTo>
                <a:lnTo>
                  <a:pt x="268084" y="251878"/>
                </a:lnTo>
                <a:lnTo>
                  <a:pt x="274954" y="288391"/>
                </a:lnTo>
                <a:lnTo>
                  <a:pt x="268084" y="324861"/>
                </a:lnTo>
                <a:lnTo>
                  <a:pt x="249020" y="353980"/>
                </a:lnTo>
                <a:lnTo>
                  <a:pt x="220085" y="373270"/>
                </a:lnTo>
                <a:lnTo>
                  <a:pt x="183603" y="380250"/>
                </a:lnTo>
                <a:lnTo>
                  <a:pt x="358800" y="380250"/>
                </a:lnTo>
                <a:lnTo>
                  <a:pt x="358800" y="196532"/>
                </a:lnTo>
                <a:close/>
              </a:path>
              <a:path w="359410" h="466089" extrusionOk="0">
                <a:moveTo>
                  <a:pt x="268185" y="0"/>
                </a:moveTo>
                <a:lnTo>
                  <a:pt x="268185" y="139090"/>
                </a:lnTo>
                <a:lnTo>
                  <a:pt x="358800" y="139090"/>
                </a:lnTo>
                <a:lnTo>
                  <a:pt x="358800" y="12"/>
                </a:lnTo>
                <a:lnTo>
                  <a:pt x="268185" y="0"/>
                </a:lnTo>
                <a:close/>
              </a:path>
            </a:pathLst>
          </a:custGeom>
          <a:solidFill>
            <a:srgbClr val="FFFFFF"/>
          </a:solidFill>
          <a:ln>
            <a:noFill/>
          </a:ln>
        </p:spPr>
        <p:txBody>
          <a:bodyPr spcFirstLastPara="1" wrap="square" lIns="0" tIns="0" rIns="0" bIns="0" anchor="t" anchorCtr="0">
            <a:noAutofit/>
          </a:bodyPr>
          <a:lstStyle/>
          <a:p>
            <a:endParaRPr sz="1588"/>
          </a:p>
        </p:txBody>
      </p:sp>
      <p:sp>
        <p:nvSpPr>
          <p:cNvPr id="48" name="Google Shape;48;p1"/>
          <p:cNvSpPr/>
          <p:nvPr/>
        </p:nvSpPr>
        <p:spPr>
          <a:xfrm>
            <a:off x="5102696" y="2816858"/>
            <a:ext cx="321049" cy="312644"/>
          </a:xfrm>
          <a:custGeom>
            <a:avLst/>
            <a:gdLst/>
            <a:ahLst/>
            <a:cxnLst/>
            <a:rect l="l" t="t" r="r" b="b"/>
            <a:pathLst>
              <a:path w="363854" h="354329" extrusionOk="0">
                <a:moveTo>
                  <a:pt x="175806" y="0"/>
                </a:moveTo>
                <a:lnTo>
                  <a:pt x="127779" y="6060"/>
                </a:lnTo>
                <a:lnTo>
                  <a:pt x="85421" y="23317"/>
                </a:lnTo>
                <a:lnTo>
                  <a:pt x="50098" y="50382"/>
                </a:lnTo>
                <a:lnTo>
                  <a:pt x="23176" y="85868"/>
                </a:lnTo>
                <a:lnTo>
                  <a:pt x="6021" y="128389"/>
                </a:lnTo>
                <a:lnTo>
                  <a:pt x="0" y="176555"/>
                </a:lnTo>
                <a:lnTo>
                  <a:pt x="6021" y="224932"/>
                </a:lnTo>
                <a:lnTo>
                  <a:pt x="23176" y="267676"/>
                </a:lnTo>
                <a:lnTo>
                  <a:pt x="50098" y="303377"/>
                </a:lnTo>
                <a:lnTo>
                  <a:pt x="85421" y="330624"/>
                </a:lnTo>
                <a:lnTo>
                  <a:pt x="127779" y="348006"/>
                </a:lnTo>
                <a:lnTo>
                  <a:pt x="175806" y="354114"/>
                </a:lnTo>
                <a:lnTo>
                  <a:pt x="206571" y="351412"/>
                </a:lnTo>
                <a:lnTo>
                  <a:pt x="235178" y="343579"/>
                </a:lnTo>
                <a:lnTo>
                  <a:pt x="261252" y="331021"/>
                </a:lnTo>
                <a:lnTo>
                  <a:pt x="284416" y="314147"/>
                </a:lnTo>
                <a:lnTo>
                  <a:pt x="363245" y="314147"/>
                </a:lnTo>
                <a:lnTo>
                  <a:pt x="363245" y="268414"/>
                </a:lnTo>
                <a:lnTo>
                  <a:pt x="183197" y="268414"/>
                </a:lnTo>
                <a:lnTo>
                  <a:pt x="146715" y="261448"/>
                </a:lnTo>
                <a:lnTo>
                  <a:pt x="117781" y="242182"/>
                </a:lnTo>
                <a:lnTo>
                  <a:pt x="98717" y="213068"/>
                </a:lnTo>
                <a:lnTo>
                  <a:pt x="91846" y="176555"/>
                </a:lnTo>
                <a:lnTo>
                  <a:pt x="98717" y="140042"/>
                </a:lnTo>
                <a:lnTo>
                  <a:pt x="117781" y="110928"/>
                </a:lnTo>
                <a:lnTo>
                  <a:pt x="146715" y="91662"/>
                </a:lnTo>
                <a:lnTo>
                  <a:pt x="183197" y="84696"/>
                </a:lnTo>
                <a:lnTo>
                  <a:pt x="363245" y="84696"/>
                </a:lnTo>
                <a:lnTo>
                  <a:pt x="363245" y="40995"/>
                </a:lnTo>
                <a:lnTo>
                  <a:pt x="285927" y="40995"/>
                </a:lnTo>
                <a:lnTo>
                  <a:pt x="262545" y="23692"/>
                </a:lnTo>
                <a:lnTo>
                  <a:pt x="236134" y="10810"/>
                </a:lnTo>
                <a:lnTo>
                  <a:pt x="207089" y="2772"/>
                </a:lnTo>
                <a:lnTo>
                  <a:pt x="175806" y="0"/>
                </a:lnTo>
                <a:close/>
              </a:path>
              <a:path w="363854" h="354329" extrusionOk="0">
                <a:moveTo>
                  <a:pt x="363245" y="314147"/>
                </a:moveTo>
                <a:lnTo>
                  <a:pt x="284416" y="314147"/>
                </a:lnTo>
                <a:lnTo>
                  <a:pt x="292214" y="344131"/>
                </a:lnTo>
                <a:lnTo>
                  <a:pt x="363245" y="344131"/>
                </a:lnTo>
                <a:lnTo>
                  <a:pt x="363245" y="314147"/>
                </a:lnTo>
                <a:close/>
              </a:path>
              <a:path w="363854" h="354329" extrusionOk="0">
                <a:moveTo>
                  <a:pt x="363245" y="84696"/>
                </a:moveTo>
                <a:lnTo>
                  <a:pt x="183197" y="84696"/>
                </a:lnTo>
                <a:lnTo>
                  <a:pt x="219685" y="91662"/>
                </a:lnTo>
                <a:lnTo>
                  <a:pt x="248556" y="110885"/>
                </a:lnTo>
                <a:lnTo>
                  <a:pt x="267581" y="139994"/>
                </a:lnTo>
                <a:lnTo>
                  <a:pt x="274434" y="176555"/>
                </a:lnTo>
                <a:lnTo>
                  <a:pt x="267581" y="213116"/>
                </a:lnTo>
                <a:lnTo>
                  <a:pt x="248556" y="242225"/>
                </a:lnTo>
                <a:lnTo>
                  <a:pt x="219661" y="261464"/>
                </a:lnTo>
                <a:lnTo>
                  <a:pt x="183197" y="268414"/>
                </a:lnTo>
                <a:lnTo>
                  <a:pt x="363245" y="268414"/>
                </a:lnTo>
                <a:lnTo>
                  <a:pt x="363245" y="84696"/>
                </a:lnTo>
                <a:close/>
              </a:path>
              <a:path w="363854" h="354329" extrusionOk="0">
                <a:moveTo>
                  <a:pt x="363245" y="8978"/>
                </a:moveTo>
                <a:lnTo>
                  <a:pt x="295605" y="8978"/>
                </a:lnTo>
                <a:lnTo>
                  <a:pt x="285927" y="40995"/>
                </a:lnTo>
                <a:lnTo>
                  <a:pt x="363245" y="40995"/>
                </a:lnTo>
                <a:lnTo>
                  <a:pt x="363245" y="8978"/>
                </a:lnTo>
                <a:close/>
              </a:path>
            </a:pathLst>
          </a:custGeom>
          <a:solidFill>
            <a:srgbClr val="FFFFFF"/>
          </a:solidFill>
          <a:ln>
            <a:noFill/>
          </a:ln>
        </p:spPr>
        <p:txBody>
          <a:bodyPr spcFirstLastPara="1" wrap="square" lIns="0" tIns="0" rIns="0" bIns="0" anchor="t" anchorCtr="0">
            <a:noAutofit/>
          </a:bodyPr>
          <a:lstStyle/>
          <a:p>
            <a:endParaRPr sz="1588"/>
          </a:p>
        </p:txBody>
      </p:sp>
      <p:sp>
        <p:nvSpPr>
          <p:cNvPr id="49" name="Google Shape;49;p1"/>
          <p:cNvSpPr/>
          <p:nvPr/>
        </p:nvSpPr>
        <p:spPr>
          <a:xfrm>
            <a:off x="5499993" y="2748063"/>
            <a:ext cx="550209" cy="479612"/>
          </a:xfrm>
          <a:custGeom>
            <a:avLst/>
            <a:gdLst/>
            <a:ahLst/>
            <a:cxnLst/>
            <a:rect l="l" t="t" r="r" b="b"/>
            <a:pathLst>
              <a:path w="623570" h="543560" extrusionOk="0">
                <a:moveTo>
                  <a:pt x="358394" y="255016"/>
                </a:moveTo>
                <a:lnTo>
                  <a:pt x="352386" y="206641"/>
                </a:lnTo>
                <a:lnTo>
                  <a:pt x="335292" y="163982"/>
                </a:lnTo>
                <a:lnTo>
                  <a:pt x="308444" y="128409"/>
                </a:lnTo>
                <a:lnTo>
                  <a:pt x="273177" y="101307"/>
                </a:lnTo>
                <a:lnTo>
                  <a:pt x="266649" y="98653"/>
                </a:lnTo>
                <a:lnTo>
                  <a:pt x="266649" y="255016"/>
                </a:lnTo>
                <a:lnTo>
                  <a:pt x="259791" y="291579"/>
                </a:lnTo>
                <a:lnTo>
                  <a:pt x="240766" y="320687"/>
                </a:lnTo>
                <a:lnTo>
                  <a:pt x="211874" y="339928"/>
                </a:lnTo>
                <a:lnTo>
                  <a:pt x="175412" y="346875"/>
                </a:lnTo>
                <a:lnTo>
                  <a:pt x="138925" y="339915"/>
                </a:lnTo>
                <a:lnTo>
                  <a:pt x="109994" y="320649"/>
                </a:lnTo>
                <a:lnTo>
                  <a:pt x="90932" y="291541"/>
                </a:lnTo>
                <a:lnTo>
                  <a:pt x="84061" y="255016"/>
                </a:lnTo>
                <a:lnTo>
                  <a:pt x="90932" y="218503"/>
                </a:lnTo>
                <a:lnTo>
                  <a:pt x="109994" y="189395"/>
                </a:lnTo>
                <a:lnTo>
                  <a:pt x="138925" y="170129"/>
                </a:lnTo>
                <a:lnTo>
                  <a:pt x="175412" y="163156"/>
                </a:lnTo>
                <a:lnTo>
                  <a:pt x="211899" y="170129"/>
                </a:lnTo>
                <a:lnTo>
                  <a:pt x="240766" y="189357"/>
                </a:lnTo>
                <a:lnTo>
                  <a:pt x="259791" y="218465"/>
                </a:lnTo>
                <a:lnTo>
                  <a:pt x="266649" y="255016"/>
                </a:lnTo>
                <a:lnTo>
                  <a:pt x="266649" y="98653"/>
                </a:lnTo>
                <a:lnTo>
                  <a:pt x="230847" y="84035"/>
                </a:lnTo>
                <a:lnTo>
                  <a:pt x="182803" y="77978"/>
                </a:lnTo>
                <a:lnTo>
                  <a:pt x="152387" y="80670"/>
                </a:lnTo>
                <a:lnTo>
                  <a:pt x="124091" y="88493"/>
                </a:lnTo>
                <a:lnTo>
                  <a:pt x="98298" y="101053"/>
                </a:lnTo>
                <a:lnTo>
                  <a:pt x="75399" y="117919"/>
                </a:lnTo>
                <a:lnTo>
                  <a:pt x="59918" y="87452"/>
                </a:lnTo>
                <a:lnTo>
                  <a:pt x="0" y="87452"/>
                </a:lnTo>
                <a:lnTo>
                  <a:pt x="0" y="543407"/>
                </a:lnTo>
                <a:lnTo>
                  <a:pt x="90614" y="543407"/>
                </a:lnTo>
                <a:lnTo>
                  <a:pt x="90614" y="404368"/>
                </a:lnTo>
                <a:lnTo>
                  <a:pt x="111099" y="416369"/>
                </a:lnTo>
                <a:lnTo>
                  <a:pt x="133426" y="425221"/>
                </a:lnTo>
                <a:lnTo>
                  <a:pt x="157403" y="430707"/>
                </a:lnTo>
                <a:lnTo>
                  <a:pt x="182803" y="432587"/>
                </a:lnTo>
                <a:lnTo>
                  <a:pt x="230847" y="426491"/>
                </a:lnTo>
                <a:lnTo>
                  <a:pt x="273177" y="409105"/>
                </a:lnTo>
                <a:lnTo>
                  <a:pt x="279298" y="404368"/>
                </a:lnTo>
                <a:lnTo>
                  <a:pt x="308444" y="381850"/>
                </a:lnTo>
                <a:lnTo>
                  <a:pt x="334746" y="346875"/>
                </a:lnTo>
                <a:lnTo>
                  <a:pt x="335292" y="346151"/>
                </a:lnTo>
                <a:lnTo>
                  <a:pt x="352386" y="303403"/>
                </a:lnTo>
                <a:lnTo>
                  <a:pt x="358394" y="255016"/>
                </a:lnTo>
                <a:close/>
              </a:path>
              <a:path w="623570" h="543560" extrusionOk="0">
                <a:moveTo>
                  <a:pt x="623379" y="341922"/>
                </a:moveTo>
                <a:lnTo>
                  <a:pt x="582193" y="341922"/>
                </a:lnTo>
                <a:lnTo>
                  <a:pt x="560197" y="338505"/>
                </a:lnTo>
                <a:lnTo>
                  <a:pt x="544004" y="328561"/>
                </a:lnTo>
                <a:lnTo>
                  <a:pt x="533996" y="312547"/>
                </a:lnTo>
                <a:lnTo>
                  <a:pt x="530567" y="290918"/>
                </a:lnTo>
                <a:lnTo>
                  <a:pt x="530567" y="160299"/>
                </a:lnTo>
                <a:lnTo>
                  <a:pt x="621525" y="160299"/>
                </a:lnTo>
                <a:lnTo>
                  <a:pt x="621525" y="87452"/>
                </a:lnTo>
                <a:lnTo>
                  <a:pt x="529043" y="87452"/>
                </a:lnTo>
                <a:lnTo>
                  <a:pt x="529043" y="0"/>
                </a:lnTo>
                <a:lnTo>
                  <a:pt x="511721" y="0"/>
                </a:lnTo>
                <a:lnTo>
                  <a:pt x="379349" y="140716"/>
                </a:lnTo>
                <a:lnTo>
                  <a:pt x="379349" y="160299"/>
                </a:lnTo>
                <a:lnTo>
                  <a:pt x="439953" y="160299"/>
                </a:lnTo>
                <a:lnTo>
                  <a:pt x="439953" y="302933"/>
                </a:lnTo>
                <a:lnTo>
                  <a:pt x="448183" y="353009"/>
                </a:lnTo>
                <a:lnTo>
                  <a:pt x="471817" y="390664"/>
                </a:lnTo>
                <a:lnTo>
                  <a:pt x="509295" y="414362"/>
                </a:lnTo>
                <a:lnTo>
                  <a:pt x="559003" y="422605"/>
                </a:lnTo>
                <a:lnTo>
                  <a:pt x="623379" y="422605"/>
                </a:lnTo>
                <a:lnTo>
                  <a:pt x="623379" y="341922"/>
                </a:lnTo>
                <a:close/>
              </a:path>
            </a:pathLst>
          </a:custGeom>
          <a:solidFill>
            <a:srgbClr val="FFFFFF"/>
          </a:solidFill>
          <a:ln>
            <a:noFill/>
          </a:ln>
        </p:spPr>
        <p:txBody>
          <a:bodyPr spcFirstLastPara="1" wrap="square" lIns="0" tIns="0" rIns="0" bIns="0" anchor="t" anchorCtr="0">
            <a:noAutofit/>
          </a:bodyPr>
          <a:lstStyle/>
          <a:p>
            <a:endParaRPr sz="1588"/>
          </a:p>
        </p:txBody>
      </p:sp>
      <p:sp>
        <p:nvSpPr>
          <p:cNvPr id="50" name="Google Shape;50;p1"/>
          <p:cNvSpPr/>
          <p:nvPr/>
        </p:nvSpPr>
        <p:spPr>
          <a:xfrm>
            <a:off x="4335768" y="3194703"/>
            <a:ext cx="215713" cy="373155"/>
          </a:xfrm>
          <a:custGeom>
            <a:avLst/>
            <a:gdLst/>
            <a:ahLst/>
            <a:cxnLst/>
            <a:rect l="l" t="t" r="r" b="b"/>
            <a:pathLst>
              <a:path w="244475" h="422910" extrusionOk="0">
                <a:moveTo>
                  <a:pt x="149694" y="0"/>
                </a:moveTo>
                <a:lnTo>
                  <a:pt x="132372" y="0"/>
                </a:lnTo>
                <a:lnTo>
                  <a:pt x="0" y="140716"/>
                </a:lnTo>
                <a:lnTo>
                  <a:pt x="0" y="160299"/>
                </a:lnTo>
                <a:lnTo>
                  <a:pt x="60604" y="160299"/>
                </a:lnTo>
                <a:lnTo>
                  <a:pt x="60604" y="302933"/>
                </a:lnTo>
                <a:lnTo>
                  <a:pt x="68834" y="353007"/>
                </a:lnTo>
                <a:lnTo>
                  <a:pt x="92473" y="390658"/>
                </a:lnTo>
                <a:lnTo>
                  <a:pt x="129939" y="414364"/>
                </a:lnTo>
                <a:lnTo>
                  <a:pt x="179654" y="422605"/>
                </a:lnTo>
                <a:lnTo>
                  <a:pt x="244030" y="422605"/>
                </a:lnTo>
                <a:lnTo>
                  <a:pt x="244030" y="341922"/>
                </a:lnTo>
                <a:lnTo>
                  <a:pt x="202844" y="341922"/>
                </a:lnTo>
                <a:lnTo>
                  <a:pt x="180852" y="338506"/>
                </a:lnTo>
                <a:lnTo>
                  <a:pt x="164653" y="328564"/>
                </a:lnTo>
                <a:lnTo>
                  <a:pt x="154643" y="312550"/>
                </a:lnTo>
                <a:lnTo>
                  <a:pt x="151218" y="290918"/>
                </a:lnTo>
                <a:lnTo>
                  <a:pt x="151218" y="160299"/>
                </a:lnTo>
                <a:lnTo>
                  <a:pt x="242176" y="160299"/>
                </a:lnTo>
                <a:lnTo>
                  <a:pt x="242176" y="87452"/>
                </a:lnTo>
                <a:lnTo>
                  <a:pt x="149694" y="87452"/>
                </a:lnTo>
                <a:lnTo>
                  <a:pt x="149694" y="0"/>
                </a:lnTo>
                <a:close/>
              </a:path>
            </a:pathLst>
          </a:custGeom>
          <a:solidFill>
            <a:srgbClr val="FFFFFF"/>
          </a:solidFill>
          <a:ln>
            <a:noFill/>
          </a:ln>
        </p:spPr>
        <p:txBody>
          <a:bodyPr spcFirstLastPara="1" wrap="square" lIns="0" tIns="0" rIns="0" bIns="0" anchor="t" anchorCtr="0">
            <a:noAutofit/>
          </a:bodyPr>
          <a:lstStyle/>
          <a:p>
            <a:endParaRPr sz="1588"/>
          </a:p>
        </p:txBody>
      </p:sp>
      <p:sp>
        <p:nvSpPr>
          <p:cNvPr id="51" name="Google Shape;51;p1"/>
          <p:cNvSpPr/>
          <p:nvPr/>
        </p:nvSpPr>
        <p:spPr>
          <a:xfrm>
            <a:off x="4605678" y="3165283"/>
            <a:ext cx="277906" cy="402851"/>
          </a:xfrm>
          <a:custGeom>
            <a:avLst/>
            <a:gdLst/>
            <a:ahLst/>
            <a:cxnLst/>
            <a:rect l="l" t="t" r="r" b="b"/>
            <a:pathLst>
              <a:path w="314960" h="456564" extrusionOk="0">
                <a:moveTo>
                  <a:pt x="90601" y="0"/>
                </a:moveTo>
                <a:lnTo>
                  <a:pt x="0" y="0"/>
                </a:lnTo>
                <a:lnTo>
                  <a:pt x="0" y="455955"/>
                </a:lnTo>
                <a:lnTo>
                  <a:pt x="90601" y="455955"/>
                </a:lnTo>
                <a:lnTo>
                  <a:pt x="90601" y="279806"/>
                </a:lnTo>
                <a:lnTo>
                  <a:pt x="95998" y="243175"/>
                </a:lnTo>
                <a:lnTo>
                  <a:pt x="111261" y="215684"/>
                </a:lnTo>
                <a:lnTo>
                  <a:pt x="134996" y="198403"/>
                </a:lnTo>
                <a:lnTo>
                  <a:pt x="165811" y="192404"/>
                </a:lnTo>
                <a:lnTo>
                  <a:pt x="192133" y="197085"/>
                </a:lnTo>
                <a:lnTo>
                  <a:pt x="210318" y="211145"/>
                </a:lnTo>
                <a:lnTo>
                  <a:pt x="220864" y="234608"/>
                </a:lnTo>
                <a:lnTo>
                  <a:pt x="224269" y="267500"/>
                </a:lnTo>
                <a:lnTo>
                  <a:pt x="224269" y="455955"/>
                </a:lnTo>
                <a:lnTo>
                  <a:pt x="314883" y="455955"/>
                </a:lnTo>
                <a:lnTo>
                  <a:pt x="314883" y="252323"/>
                </a:lnTo>
                <a:lnTo>
                  <a:pt x="309376" y="205035"/>
                </a:lnTo>
                <a:lnTo>
                  <a:pt x="293442" y="166345"/>
                </a:lnTo>
                <a:lnTo>
                  <a:pt x="267961" y="137351"/>
                </a:lnTo>
                <a:lnTo>
                  <a:pt x="233815" y="119150"/>
                </a:lnTo>
                <a:lnTo>
                  <a:pt x="191884" y="112839"/>
                </a:lnTo>
                <a:lnTo>
                  <a:pt x="162750" y="115535"/>
                </a:lnTo>
                <a:lnTo>
                  <a:pt x="135775" y="123283"/>
                </a:lnTo>
                <a:lnTo>
                  <a:pt x="111534" y="135572"/>
                </a:lnTo>
                <a:lnTo>
                  <a:pt x="90601" y="151891"/>
                </a:lnTo>
                <a:lnTo>
                  <a:pt x="90601" y="0"/>
                </a:lnTo>
                <a:close/>
              </a:path>
            </a:pathLst>
          </a:custGeom>
          <a:solidFill>
            <a:srgbClr val="FFFFFF"/>
          </a:solidFill>
          <a:ln>
            <a:noFill/>
          </a:ln>
        </p:spPr>
        <p:txBody>
          <a:bodyPr spcFirstLastPara="1" wrap="square" lIns="0" tIns="0" rIns="0" bIns="0" anchor="t" anchorCtr="0">
            <a:noAutofit/>
          </a:bodyPr>
          <a:lstStyle/>
          <a:p>
            <a:endParaRPr sz="1588"/>
          </a:p>
        </p:txBody>
      </p:sp>
      <p:sp>
        <p:nvSpPr>
          <p:cNvPr id="52" name="Google Shape;52;p1"/>
          <p:cNvSpPr/>
          <p:nvPr/>
        </p:nvSpPr>
        <p:spPr>
          <a:xfrm>
            <a:off x="4937294" y="3263502"/>
            <a:ext cx="306481" cy="312644"/>
          </a:xfrm>
          <a:custGeom>
            <a:avLst/>
            <a:gdLst/>
            <a:ahLst/>
            <a:cxnLst/>
            <a:rect l="l" t="t" r="r" b="b"/>
            <a:pathLst>
              <a:path w="347345" h="354329" extrusionOk="0">
                <a:moveTo>
                  <a:pt x="173837" y="0"/>
                </a:moveTo>
                <a:lnTo>
                  <a:pt x="126423" y="6105"/>
                </a:lnTo>
                <a:lnTo>
                  <a:pt x="84561" y="23471"/>
                </a:lnTo>
                <a:lnTo>
                  <a:pt x="49618" y="50674"/>
                </a:lnTo>
                <a:lnTo>
                  <a:pt x="22965" y="86290"/>
                </a:lnTo>
                <a:lnTo>
                  <a:pt x="5969" y="128894"/>
                </a:lnTo>
                <a:lnTo>
                  <a:pt x="0" y="177063"/>
                </a:lnTo>
                <a:lnTo>
                  <a:pt x="6004" y="225050"/>
                </a:lnTo>
                <a:lnTo>
                  <a:pt x="23078" y="267601"/>
                </a:lnTo>
                <a:lnTo>
                  <a:pt x="49809" y="303250"/>
                </a:lnTo>
                <a:lnTo>
                  <a:pt x="84787" y="330530"/>
                </a:lnTo>
                <a:lnTo>
                  <a:pt x="126600" y="347973"/>
                </a:lnTo>
                <a:lnTo>
                  <a:pt x="173837" y="354114"/>
                </a:lnTo>
                <a:lnTo>
                  <a:pt x="218676" y="348687"/>
                </a:lnTo>
                <a:lnTo>
                  <a:pt x="258982" y="333049"/>
                </a:lnTo>
                <a:lnTo>
                  <a:pt x="293502" y="308162"/>
                </a:lnTo>
                <a:lnTo>
                  <a:pt x="320982" y="274989"/>
                </a:lnTo>
                <a:lnTo>
                  <a:pt x="321751" y="273367"/>
                </a:lnTo>
                <a:lnTo>
                  <a:pt x="173837" y="273367"/>
                </a:lnTo>
                <a:lnTo>
                  <a:pt x="143604" y="268717"/>
                </a:lnTo>
                <a:lnTo>
                  <a:pt x="119356" y="255058"/>
                </a:lnTo>
                <a:lnTo>
                  <a:pt x="101873" y="232824"/>
                </a:lnTo>
                <a:lnTo>
                  <a:pt x="91935" y="202450"/>
                </a:lnTo>
                <a:lnTo>
                  <a:pt x="345592" y="202450"/>
                </a:lnTo>
                <a:lnTo>
                  <a:pt x="346343" y="195804"/>
                </a:lnTo>
                <a:lnTo>
                  <a:pt x="346892" y="189161"/>
                </a:lnTo>
                <a:lnTo>
                  <a:pt x="347230" y="182521"/>
                </a:lnTo>
                <a:lnTo>
                  <a:pt x="347345" y="175882"/>
                </a:lnTo>
                <a:lnTo>
                  <a:pt x="343015" y="140550"/>
                </a:lnTo>
                <a:lnTo>
                  <a:pt x="94322" y="140550"/>
                </a:lnTo>
                <a:lnTo>
                  <a:pt x="105516" y="113944"/>
                </a:lnTo>
                <a:lnTo>
                  <a:pt x="122902" y="94080"/>
                </a:lnTo>
                <a:lnTo>
                  <a:pt x="145877" y="81652"/>
                </a:lnTo>
                <a:lnTo>
                  <a:pt x="173837" y="77355"/>
                </a:lnTo>
                <a:lnTo>
                  <a:pt x="317914" y="77355"/>
                </a:lnTo>
                <a:lnTo>
                  <a:pt x="299186" y="51731"/>
                </a:lnTo>
                <a:lnTo>
                  <a:pt x="264563" y="24141"/>
                </a:lnTo>
                <a:lnTo>
                  <a:pt x="222426" y="6322"/>
                </a:lnTo>
                <a:lnTo>
                  <a:pt x="173837" y="0"/>
                </a:lnTo>
                <a:close/>
              </a:path>
              <a:path w="347345" h="354329" extrusionOk="0">
                <a:moveTo>
                  <a:pt x="340169" y="234492"/>
                </a:moveTo>
                <a:lnTo>
                  <a:pt x="244932" y="234492"/>
                </a:lnTo>
                <a:lnTo>
                  <a:pt x="232443" y="250687"/>
                </a:lnTo>
                <a:lnTo>
                  <a:pt x="216028" y="262926"/>
                </a:lnTo>
                <a:lnTo>
                  <a:pt x="196292" y="270666"/>
                </a:lnTo>
                <a:lnTo>
                  <a:pt x="173837" y="273367"/>
                </a:lnTo>
                <a:lnTo>
                  <a:pt x="321751" y="273367"/>
                </a:lnTo>
                <a:lnTo>
                  <a:pt x="340169" y="234492"/>
                </a:lnTo>
                <a:close/>
              </a:path>
              <a:path w="347345" h="354329" extrusionOk="0">
                <a:moveTo>
                  <a:pt x="317914" y="77355"/>
                </a:moveTo>
                <a:lnTo>
                  <a:pt x="173837" y="77355"/>
                </a:lnTo>
                <a:lnTo>
                  <a:pt x="202145" y="81468"/>
                </a:lnTo>
                <a:lnTo>
                  <a:pt x="225734" y="93589"/>
                </a:lnTo>
                <a:lnTo>
                  <a:pt x="244101" y="113392"/>
                </a:lnTo>
                <a:lnTo>
                  <a:pt x="256743" y="140550"/>
                </a:lnTo>
                <a:lnTo>
                  <a:pt x="343015" y="140550"/>
                </a:lnTo>
                <a:lnTo>
                  <a:pt x="341639" y="129326"/>
                </a:lnTo>
                <a:lnTo>
                  <a:pt x="325232" y="87368"/>
                </a:lnTo>
                <a:lnTo>
                  <a:pt x="317914" y="77355"/>
                </a:lnTo>
                <a:close/>
              </a:path>
            </a:pathLst>
          </a:custGeom>
          <a:solidFill>
            <a:srgbClr val="FFFFFF"/>
          </a:solidFill>
          <a:ln>
            <a:noFill/>
          </a:ln>
        </p:spPr>
        <p:txBody>
          <a:bodyPr spcFirstLastPara="1" wrap="square" lIns="0" tIns="0" rIns="0" bIns="0" anchor="t" anchorCtr="0">
            <a:noAutofit/>
          </a:bodyPr>
          <a:lstStyle/>
          <a:p>
            <a:endParaRPr sz="1588"/>
          </a:p>
        </p:txBody>
      </p:sp>
      <p:sp>
        <p:nvSpPr>
          <p:cNvPr id="53" name="Google Shape;53;p1"/>
          <p:cNvSpPr/>
          <p:nvPr/>
        </p:nvSpPr>
        <p:spPr>
          <a:xfrm>
            <a:off x="4350756" y="3659806"/>
            <a:ext cx="310403" cy="419100"/>
          </a:xfrm>
          <a:custGeom>
            <a:avLst/>
            <a:gdLst/>
            <a:ahLst/>
            <a:cxnLst/>
            <a:rect l="l" t="t" r="r" b="b"/>
            <a:pathLst>
              <a:path w="351789" h="474979" extrusionOk="0">
                <a:moveTo>
                  <a:pt x="99426" y="351853"/>
                </a:moveTo>
                <a:lnTo>
                  <a:pt x="9307" y="351853"/>
                </a:lnTo>
                <a:lnTo>
                  <a:pt x="24295" y="394054"/>
                </a:lnTo>
                <a:lnTo>
                  <a:pt x="49967" y="428249"/>
                </a:lnTo>
                <a:lnTo>
                  <a:pt x="85225" y="453649"/>
                </a:lnTo>
                <a:lnTo>
                  <a:pt x="128971" y="469468"/>
                </a:lnTo>
                <a:lnTo>
                  <a:pt x="180109" y="474916"/>
                </a:lnTo>
                <a:lnTo>
                  <a:pt x="229580" y="469670"/>
                </a:lnTo>
                <a:lnTo>
                  <a:pt x="271582" y="454369"/>
                </a:lnTo>
                <a:lnTo>
                  <a:pt x="305434" y="429667"/>
                </a:lnTo>
                <a:lnTo>
                  <a:pt x="329579" y="397395"/>
                </a:lnTo>
                <a:lnTo>
                  <a:pt x="178585" y="397395"/>
                </a:lnTo>
                <a:lnTo>
                  <a:pt x="153535" y="394526"/>
                </a:lnTo>
                <a:lnTo>
                  <a:pt x="130286" y="385949"/>
                </a:lnTo>
                <a:lnTo>
                  <a:pt x="111397" y="371710"/>
                </a:lnTo>
                <a:lnTo>
                  <a:pt x="99426" y="351853"/>
                </a:lnTo>
                <a:close/>
              </a:path>
              <a:path w="351789" h="474979" extrusionOk="0">
                <a:moveTo>
                  <a:pt x="351230" y="306285"/>
                </a:moveTo>
                <a:lnTo>
                  <a:pt x="262431" y="306285"/>
                </a:lnTo>
                <a:lnTo>
                  <a:pt x="262395" y="318919"/>
                </a:lnTo>
                <a:lnTo>
                  <a:pt x="255765" y="351714"/>
                </a:lnTo>
                <a:lnTo>
                  <a:pt x="237667" y="376453"/>
                </a:lnTo>
                <a:lnTo>
                  <a:pt x="210990" y="392000"/>
                </a:lnTo>
                <a:lnTo>
                  <a:pt x="178585" y="397395"/>
                </a:lnTo>
                <a:lnTo>
                  <a:pt x="329579" y="397395"/>
                </a:lnTo>
                <a:lnTo>
                  <a:pt x="330458" y="396221"/>
                </a:lnTo>
                <a:lnTo>
                  <a:pt x="345970" y="354685"/>
                </a:lnTo>
                <a:lnTo>
                  <a:pt x="351230" y="306285"/>
                </a:lnTo>
                <a:close/>
              </a:path>
              <a:path w="351789" h="474979" extrusionOk="0">
                <a:moveTo>
                  <a:pt x="166622" y="0"/>
                </a:moveTo>
                <a:lnTo>
                  <a:pt x="121780" y="5963"/>
                </a:lnTo>
                <a:lnTo>
                  <a:pt x="81823" y="22824"/>
                </a:lnTo>
                <a:lnTo>
                  <a:pt x="48210" y="49039"/>
                </a:lnTo>
                <a:lnTo>
                  <a:pt x="22397" y="83063"/>
                </a:lnTo>
                <a:lnTo>
                  <a:pt x="5840" y="123353"/>
                </a:lnTo>
                <a:lnTo>
                  <a:pt x="0" y="168376"/>
                </a:lnTo>
                <a:lnTo>
                  <a:pt x="5840" y="213510"/>
                </a:lnTo>
                <a:lnTo>
                  <a:pt x="22397" y="253737"/>
                </a:lnTo>
                <a:lnTo>
                  <a:pt x="48210" y="287578"/>
                </a:lnTo>
                <a:lnTo>
                  <a:pt x="81823" y="313567"/>
                </a:lnTo>
                <a:lnTo>
                  <a:pt x="121780" y="330235"/>
                </a:lnTo>
                <a:lnTo>
                  <a:pt x="166622" y="336118"/>
                </a:lnTo>
                <a:lnTo>
                  <a:pt x="193143" y="334114"/>
                </a:lnTo>
                <a:lnTo>
                  <a:pt x="218127" y="328288"/>
                </a:lnTo>
                <a:lnTo>
                  <a:pt x="241310" y="318919"/>
                </a:lnTo>
                <a:lnTo>
                  <a:pt x="262431" y="306285"/>
                </a:lnTo>
                <a:lnTo>
                  <a:pt x="351230" y="306285"/>
                </a:lnTo>
                <a:lnTo>
                  <a:pt x="351293" y="255092"/>
                </a:lnTo>
                <a:lnTo>
                  <a:pt x="177391" y="255092"/>
                </a:lnTo>
                <a:lnTo>
                  <a:pt x="142967" y="248590"/>
                </a:lnTo>
                <a:lnTo>
                  <a:pt x="115909" y="230527"/>
                </a:lnTo>
                <a:lnTo>
                  <a:pt x="98212" y="203067"/>
                </a:lnTo>
                <a:lnTo>
                  <a:pt x="91872" y="168363"/>
                </a:lnTo>
                <a:lnTo>
                  <a:pt x="98284" y="133918"/>
                </a:lnTo>
                <a:lnTo>
                  <a:pt x="116101" y="106575"/>
                </a:lnTo>
                <a:lnTo>
                  <a:pt x="143187" y="88552"/>
                </a:lnTo>
                <a:lnTo>
                  <a:pt x="177404" y="82054"/>
                </a:lnTo>
                <a:lnTo>
                  <a:pt x="351293" y="82054"/>
                </a:lnTo>
                <a:lnTo>
                  <a:pt x="351293" y="42760"/>
                </a:lnTo>
                <a:lnTo>
                  <a:pt x="278001" y="42760"/>
                </a:lnTo>
                <a:lnTo>
                  <a:pt x="254535" y="24795"/>
                </a:lnTo>
                <a:lnTo>
                  <a:pt x="227841" y="11350"/>
                </a:lnTo>
                <a:lnTo>
                  <a:pt x="198382" y="2920"/>
                </a:lnTo>
                <a:lnTo>
                  <a:pt x="166622" y="0"/>
                </a:lnTo>
                <a:close/>
              </a:path>
              <a:path w="351789" h="474979" extrusionOk="0">
                <a:moveTo>
                  <a:pt x="351293" y="82054"/>
                </a:moveTo>
                <a:lnTo>
                  <a:pt x="177404" y="82054"/>
                </a:lnTo>
                <a:lnTo>
                  <a:pt x="211842" y="88552"/>
                </a:lnTo>
                <a:lnTo>
                  <a:pt x="238840" y="106532"/>
                </a:lnTo>
                <a:lnTo>
                  <a:pt x="256500" y="133870"/>
                </a:lnTo>
                <a:lnTo>
                  <a:pt x="262824" y="168376"/>
                </a:lnTo>
                <a:lnTo>
                  <a:pt x="256428" y="203110"/>
                </a:lnTo>
                <a:lnTo>
                  <a:pt x="238648" y="230565"/>
                </a:lnTo>
                <a:lnTo>
                  <a:pt x="211598" y="248604"/>
                </a:lnTo>
                <a:lnTo>
                  <a:pt x="177391" y="255092"/>
                </a:lnTo>
                <a:lnTo>
                  <a:pt x="351293" y="255092"/>
                </a:lnTo>
                <a:lnTo>
                  <a:pt x="351293" y="82054"/>
                </a:lnTo>
                <a:close/>
              </a:path>
              <a:path w="351789" h="474979" extrusionOk="0">
                <a:moveTo>
                  <a:pt x="351293" y="9486"/>
                </a:moveTo>
                <a:lnTo>
                  <a:pt x="292619" y="9486"/>
                </a:lnTo>
                <a:lnTo>
                  <a:pt x="278001" y="42760"/>
                </a:lnTo>
                <a:lnTo>
                  <a:pt x="351293" y="42760"/>
                </a:lnTo>
                <a:lnTo>
                  <a:pt x="351293" y="9486"/>
                </a:lnTo>
                <a:close/>
              </a:path>
            </a:pathLst>
          </a:custGeom>
          <a:solidFill>
            <a:srgbClr val="FFFFFF"/>
          </a:solidFill>
          <a:ln>
            <a:noFill/>
          </a:ln>
        </p:spPr>
        <p:txBody>
          <a:bodyPr spcFirstLastPara="1" wrap="square" lIns="0" tIns="0" rIns="0" bIns="0" anchor="t" anchorCtr="0">
            <a:noAutofit/>
          </a:bodyPr>
          <a:lstStyle/>
          <a:p>
            <a:endParaRPr sz="1588"/>
          </a:p>
        </p:txBody>
      </p:sp>
      <p:sp>
        <p:nvSpPr>
          <p:cNvPr id="54" name="Google Shape;54;p1"/>
          <p:cNvSpPr/>
          <p:nvPr/>
        </p:nvSpPr>
        <p:spPr>
          <a:xfrm>
            <a:off x="4718240" y="3659805"/>
            <a:ext cx="321049" cy="312644"/>
          </a:xfrm>
          <a:custGeom>
            <a:avLst/>
            <a:gdLst/>
            <a:ahLst/>
            <a:cxnLst/>
            <a:rect l="l" t="t" r="r" b="b"/>
            <a:pathLst>
              <a:path w="363854" h="354329" extrusionOk="0">
                <a:moveTo>
                  <a:pt x="175806" y="0"/>
                </a:moveTo>
                <a:lnTo>
                  <a:pt x="127779" y="6060"/>
                </a:lnTo>
                <a:lnTo>
                  <a:pt x="85421" y="23317"/>
                </a:lnTo>
                <a:lnTo>
                  <a:pt x="50098" y="50382"/>
                </a:lnTo>
                <a:lnTo>
                  <a:pt x="23176" y="85868"/>
                </a:lnTo>
                <a:lnTo>
                  <a:pt x="6021" y="128389"/>
                </a:lnTo>
                <a:lnTo>
                  <a:pt x="0" y="176555"/>
                </a:lnTo>
                <a:lnTo>
                  <a:pt x="6021" y="224933"/>
                </a:lnTo>
                <a:lnTo>
                  <a:pt x="23176" y="267680"/>
                </a:lnTo>
                <a:lnTo>
                  <a:pt x="50098" y="303383"/>
                </a:lnTo>
                <a:lnTo>
                  <a:pt x="85421" y="330633"/>
                </a:lnTo>
                <a:lnTo>
                  <a:pt x="127779" y="348018"/>
                </a:lnTo>
                <a:lnTo>
                  <a:pt x="175806" y="354126"/>
                </a:lnTo>
                <a:lnTo>
                  <a:pt x="206571" y="351423"/>
                </a:lnTo>
                <a:lnTo>
                  <a:pt x="235178" y="343585"/>
                </a:lnTo>
                <a:lnTo>
                  <a:pt x="261252" y="331023"/>
                </a:lnTo>
                <a:lnTo>
                  <a:pt x="284416" y="314147"/>
                </a:lnTo>
                <a:lnTo>
                  <a:pt x="363245" y="314147"/>
                </a:lnTo>
                <a:lnTo>
                  <a:pt x="363245" y="268414"/>
                </a:lnTo>
                <a:lnTo>
                  <a:pt x="183197" y="268414"/>
                </a:lnTo>
                <a:lnTo>
                  <a:pt x="146715" y="261449"/>
                </a:lnTo>
                <a:lnTo>
                  <a:pt x="117781" y="242187"/>
                </a:lnTo>
                <a:lnTo>
                  <a:pt x="98717" y="213073"/>
                </a:lnTo>
                <a:lnTo>
                  <a:pt x="91846" y="176555"/>
                </a:lnTo>
                <a:lnTo>
                  <a:pt x="98717" y="140044"/>
                </a:lnTo>
                <a:lnTo>
                  <a:pt x="117781" y="110934"/>
                </a:lnTo>
                <a:lnTo>
                  <a:pt x="146715" y="91673"/>
                </a:lnTo>
                <a:lnTo>
                  <a:pt x="183197" y="84708"/>
                </a:lnTo>
                <a:lnTo>
                  <a:pt x="363245" y="84708"/>
                </a:lnTo>
                <a:lnTo>
                  <a:pt x="363245" y="41008"/>
                </a:lnTo>
                <a:lnTo>
                  <a:pt x="285927" y="41008"/>
                </a:lnTo>
                <a:lnTo>
                  <a:pt x="262545" y="23697"/>
                </a:lnTo>
                <a:lnTo>
                  <a:pt x="236134" y="10812"/>
                </a:lnTo>
                <a:lnTo>
                  <a:pt x="207089" y="2773"/>
                </a:lnTo>
                <a:lnTo>
                  <a:pt x="175806" y="0"/>
                </a:lnTo>
                <a:close/>
              </a:path>
              <a:path w="363854" h="354329" extrusionOk="0">
                <a:moveTo>
                  <a:pt x="363245" y="314147"/>
                </a:moveTo>
                <a:lnTo>
                  <a:pt x="284416" y="314147"/>
                </a:lnTo>
                <a:lnTo>
                  <a:pt x="292214" y="344131"/>
                </a:lnTo>
                <a:lnTo>
                  <a:pt x="363245" y="344131"/>
                </a:lnTo>
                <a:lnTo>
                  <a:pt x="363245" y="314147"/>
                </a:lnTo>
                <a:close/>
              </a:path>
              <a:path w="363854" h="354329" extrusionOk="0">
                <a:moveTo>
                  <a:pt x="363245" y="84708"/>
                </a:moveTo>
                <a:lnTo>
                  <a:pt x="183197" y="84708"/>
                </a:lnTo>
                <a:lnTo>
                  <a:pt x="219685" y="91673"/>
                </a:lnTo>
                <a:lnTo>
                  <a:pt x="248556" y="110891"/>
                </a:lnTo>
                <a:lnTo>
                  <a:pt x="267581" y="139996"/>
                </a:lnTo>
                <a:lnTo>
                  <a:pt x="274434" y="176555"/>
                </a:lnTo>
                <a:lnTo>
                  <a:pt x="267581" y="213116"/>
                </a:lnTo>
                <a:lnTo>
                  <a:pt x="248556" y="242225"/>
                </a:lnTo>
                <a:lnTo>
                  <a:pt x="219661" y="261464"/>
                </a:lnTo>
                <a:lnTo>
                  <a:pt x="183197" y="268414"/>
                </a:lnTo>
                <a:lnTo>
                  <a:pt x="363245" y="268414"/>
                </a:lnTo>
                <a:lnTo>
                  <a:pt x="363245" y="84708"/>
                </a:lnTo>
                <a:close/>
              </a:path>
              <a:path w="363854" h="354329" extrusionOk="0">
                <a:moveTo>
                  <a:pt x="363245" y="8978"/>
                </a:moveTo>
                <a:lnTo>
                  <a:pt x="295605" y="8978"/>
                </a:lnTo>
                <a:lnTo>
                  <a:pt x="285927" y="41008"/>
                </a:lnTo>
                <a:lnTo>
                  <a:pt x="363245" y="41008"/>
                </a:lnTo>
                <a:lnTo>
                  <a:pt x="363245" y="8978"/>
                </a:lnTo>
                <a:close/>
              </a:path>
            </a:pathLst>
          </a:custGeom>
          <a:solidFill>
            <a:srgbClr val="FFFFFF"/>
          </a:solidFill>
          <a:ln>
            <a:noFill/>
          </a:ln>
        </p:spPr>
        <p:txBody>
          <a:bodyPr spcFirstLastPara="1" wrap="square" lIns="0" tIns="0" rIns="0" bIns="0" anchor="t" anchorCtr="0">
            <a:noAutofit/>
          </a:bodyPr>
          <a:lstStyle/>
          <a:p>
            <a:endParaRPr sz="1588"/>
          </a:p>
        </p:txBody>
      </p:sp>
      <p:sp>
        <p:nvSpPr>
          <p:cNvPr id="55" name="Google Shape;55;p1"/>
          <p:cNvSpPr/>
          <p:nvPr/>
        </p:nvSpPr>
        <p:spPr>
          <a:xfrm>
            <a:off x="5115542" y="3661153"/>
            <a:ext cx="440951" cy="303119"/>
          </a:xfrm>
          <a:custGeom>
            <a:avLst/>
            <a:gdLst/>
            <a:ahLst/>
            <a:cxnLst/>
            <a:rect l="l" t="t" r="r" b="b"/>
            <a:pathLst>
              <a:path w="499745" h="343535" extrusionOk="0">
                <a:moveTo>
                  <a:pt x="381304" y="0"/>
                </a:moveTo>
                <a:lnTo>
                  <a:pt x="350324" y="3802"/>
                </a:lnTo>
                <a:lnTo>
                  <a:pt x="322030" y="14609"/>
                </a:lnTo>
                <a:lnTo>
                  <a:pt x="297437" y="31520"/>
                </a:lnTo>
                <a:lnTo>
                  <a:pt x="277558" y="53632"/>
                </a:lnTo>
                <a:lnTo>
                  <a:pt x="260154" y="31037"/>
                </a:lnTo>
                <a:lnTo>
                  <a:pt x="237612" y="14181"/>
                </a:lnTo>
                <a:lnTo>
                  <a:pt x="210719" y="3641"/>
                </a:lnTo>
                <a:lnTo>
                  <a:pt x="180263" y="0"/>
                </a:lnTo>
                <a:lnTo>
                  <a:pt x="151337" y="3514"/>
                </a:lnTo>
                <a:lnTo>
                  <a:pt x="124399" y="13498"/>
                </a:lnTo>
                <a:lnTo>
                  <a:pt x="100400" y="29108"/>
                </a:lnTo>
                <a:lnTo>
                  <a:pt x="80289" y="49504"/>
                </a:lnTo>
                <a:lnTo>
                  <a:pt x="63309" y="7950"/>
                </a:lnTo>
                <a:lnTo>
                  <a:pt x="0" y="7950"/>
                </a:lnTo>
                <a:lnTo>
                  <a:pt x="0" y="343103"/>
                </a:lnTo>
                <a:lnTo>
                  <a:pt x="90614" y="343103"/>
                </a:lnTo>
                <a:lnTo>
                  <a:pt x="90614" y="161823"/>
                </a:lnTo>
                <a:lnTo>
                  <a:pt x="95080" y="126832"/>
                </a:lnTo>
                <a:lnTo>
                  <a:pt x="107976" y="101015"/>
                </a:lnTo>
                <a:lnTo>
                  <a:pt x="128553" y="85038"/>
                </a:lnTo>
                <a:lnTo>
                  <a:pt x="156057" y="79565"/>
                </a:lnTo>
                <a:lnTo>
                  <a:pt x="177479" y="83949"/>
                </a:lnTo>
                <a:lnTo>
                  <a:pt x="192971" y="96950"/>
                </a:lnTo>
                <a:lnTo>
                  <a:pt x="202379" y="118339"/>
                </a:lnTo>
                <a:lnTo>
                  <a:pt x="205549" y="147891"/>
                </a:lnTo>
                <a:lnTo>
                  <a:pt x="205549" y="343103"/>
                </a:lnTo>
                <a:lnTo>
                  <a:pt x="293903" y="343103"/>
                </a:lnTo>
                <a:lnTo>
                  <a:pt x="293903" y="161823"/>
                </a:lnTo>
                <a:lnTo>
                  <a:pt x="298282" y="126832"/>
                </a:lnTo>
                <a:lnTo>
                  <a:pt x="310949" y="101015"/>
                </a:lnTo>
                <a:lnTo>
                  <a:pt x="331204" y="85038"/>
                </a:lnTo>
                <a:lnTo>
                  <a:pt x="358343" y="79565"/>
                </a:lnTo>
                <a:lnTo>
                  <a:pt x="380065" y="83949"/>
                </a:lnTo>
                <a:lnTo>
                  <a:pt x="395844" y="96950"/>
                </a:lnTo>
                <a:lnTo>
                  <a:pt x="405468" y="118339"/>
                </a:lnTo>
                <a:lnTo>
                  <a:pt x="408724" y="147891"/>
                </a:lnTo>
                <a:lnTo>
                  <a:pt x="408724" y="343103"/>
                </a:lnTo>
                <a:lnTo>
                  <a:pt x="499338" y="343103"/>
                </a:lnTo>
                <a:lnTo>
                  <a:pt x="499338" y="132943"/>
                </a:lnTo>
                <a:lnTo>
                  <a:pt x="490647" y="79033"/>
                </a:lnTo>
                <a:lnTo>
                  <a:pt x="466324" y="37015"/>
                </a:lnTo>
                <a:lnTo>
                  <a:pt x="429001" y="9726"/>
                </a:lnTo>
                <a:lnTo>
                  <a:pt x="381304" y="0"/>
                </a:lnTo>
                <a:close/>
              </a:path>
            </a:pathLst>
          </a:custGeom>
          <a:solidFill>
            <a:srgbClr val="FFFFFF"/>
          </a:solidFill>
          <a:ln>
            <a:noFill/>
          </a:ln>
        </p:spPr>
        <p:txBody>
          <a:bodyPr spcFirstLastPara="1" wrap="square" lIns="0" tIns="0" rIns="0" bIns="0" anchor="t" anchorCtr="0">
            <a:noAutofit/>
          </a:bodyPr>
          <a:lstStyle/>
          <a:p>
            <a:endParaRPr sz="1588"/>
          </a:p>
        </p:txBody>
      </p:sp>
      <p:sp>
        <p:nvSpPr>
          <p:cNvPr id="56" name="Google Shape;56;p1"/>
          <p:cNvSpPr/>
          <p:nvPr/>
        </p:nvSpPr>
        <p:spPr>
          <a:xfrm>
            <a:off x="5609824" y="3659806"/>
            <a:ext cx="306481" cy="312644"/>
          </a:xfrm>
          <a:custGeom>
            <a:avLst/>
            <a:gdLst/>
            <a:ahLst/>
            <a:cxnLst/>
            <a:rect l="l" t="t" r="r" b="b"/>
            <a:pathLst>
              <a:path w="347345" h="354329" extrusionOk="0">
                <a:moveTo>
                  <a:pt x="173837" y="0"/>
                </a:moveTo>
                <a:lnTo>
                  <a:pt x="126423" y="6106"/>
                </a:lnTo>
                <a:lnTo>
                  <a:pt x="84561" y="23473"/>
                </a:lnTo>
                <a:lnTo>
                  <a:pt x="49618" y="50677"/>
                </a:lnTo>
                <a:lnTo>
                  <a:pt x="22965" y="86292"/>
                </a:lnTo>
                <a:lnTo>
                  <a:pt x="5969" y="128891"/>
                </a:lnTo>
                <a:lnTo>
                  <a:pt x="0" y="177050"/>
                </a:lnTo>
                <a:lnTo>
                  <a:pt x="6004" y="225043"/>
                </a:lnTo>
                <a:lnTo>
                  <a:pt x="23078" y="267597"/>
                </a:lnTo>
                <a:lnTo>
                  <a:pt x="49809" y="303249"/>
                </a:lnTo>
                <a:lnTo>
                  <a:pt x="84787" y="330529"/>
                </a:lnTo>
                <a:lnTo>
                  <a:pt x="126600" y="347973"/>
                </a:lnTo>
                <a:lnTo>
                  <a:pt x="173837" y="354114"/>
                </a:lnTo>
                <a:lnTo>
                  <a:pt x="218676" y="348687"/>
                </a:lnTo>
                <a:lnTo>
                  <a:pt x="258982" y="333049"/>
                </a:lnTo>
                <a:lnTo>
                  <a:pt x="293502" y="308162"/>
                </a:lnTo>
                <a:lnTo>
                  <a:pt x="320982" y="274989"/>
                </a:lnTo>
                <a:lnTo>
                  <a:pt x="321751" y="273367"/>
                </a:lnTo>
                <a:lnTo>
                  <a:pt x="173837" y="273367"/>
                </a:lnTo>
                <a:lnTo>
                  <a:pt x="143604" y="268717"/>
                </a:lnTo>
                <a:lnTo>
                  <a:pt x="119356" y="255057"/>
                </a:lnTo>
                <a:lnTo>
                  <a:pt x="101873" y="232819"/>
                </a:lnTo>
                <a:lnTo>
                  <a:pt x="91935" y="202438"/>
                </a:lnTo>
                <a:lnTo>
                  <a:pt x="345592" y="202438"/>
                </a:lnTo>
                <a:lnTo>
                  <a:pt x="346343" y="195798"/>
                </a:lnTo>
                <a:lnTo>
                  <a:pt x="346892" y="189158"/>
                </a:lnTo>
                <a:lnTo>
                  <a:pt x="347230" y="182515"/>
                </a:lnTo>
                <a:lnTo>
                  <a:pt x="347345" y="175869"/>
                </a:lnTo>
                <a:lnTo>
                  <a:pt x="343016" y="140550"/>
                </a:lnTo>
                <a:lnTo>
                  <a:pt x="94322" y="140550"/>
                </a:lnTo>
                <a:lnTo>
                  <a:pt x="105516" y="113944"/>
                </a:lnTo>
                <a:lnTo>
                  <a:pt x="122902" y="94080"/>
                </a:lnTo>
                <a:lnTo>
                  <a:pt x="145877" y="81652"/>
                </a:lnTo>
                <a:lnTo>
                  <a:pt x="173837" y="77355"/>
                </a:lnTo>
                <a:lnTo>
                  <a:pt x="317916" y="77355"/>
                </a:lnTo>
                <a:lnTo>
                  <a:pt x="299186" y="51730"/>
                </a:lnTo>
                <a:lnTo>
                  <a:pt x="264563" y="24141"/>
                </a:lnTo>
                <a:lnTo>
                  <a:pt x="222426" y="6322"/>
                </a:lnTo>
                <a:lnTo>
                  <a:pt x="173837" y="0"/>
                </a:lnTo>
                <a:close/>
              </a:path>
              <a:path w="347345" h="354329" extrusionOk="0">
                <a:moveTo>
                  <a:pt x="340169" y="234492"/>
                </a:moveTo>
                <a:lnTo>
                  <a:pt x="244932" y="234492"/>
                </a:lnTo>
                <a:lnTo>
                  <a:pt x="232443" y="250687"/>
                </a:lnTo>
                <a:lnTo>
                  <a:pt x="216028" y="262926"/>
                </a:lnTo>
                <a:lnTo>
                  <a:pt x="196292" y="270666"/>
                </a:lnTo>
                <a:lnTo>
                  <a:pt x="173837" y="273367"/>
                </a:lnTo>
                <a:lnTo>
                  <a:pt x="321751" y="273367"/>
                </a:lnTo>
                <a:lnTo>
                  <a:pt x="340169" y="234492"/>
                </a:lnTo>
                <a:close/>
              </a:path>
              <a:path w="347345" h="354329" extrusionOk="0">
                <a:moveTo>
                  <a:pt x="317916" y="77355"/>
                </a:moveTo>
                <a:lnTo>
                  <a:pt x="173837" y="77355"/>
                </a:lnTo>
                <a:lnTo>
                  <a:pt x="202145" y="81468"/>
                </a:lnTo>
                <a:lnTo>
                  <a:pt x="225734" y="93589"/>
                </a:lnTo>
                <a:lnTo>
                  <a:pt x="244101" y="113392"/>
                </a:lnTo>
                <a:lnTo>
                  <a:pt x="256743" y="140550"/>
                </a:lnTo>
                <a:lnTo>
                  <a:pt x="343016" y="140550"/>
                </a:lnTo>
                <a:lnTo>
                  <a:pt x="341639" y="129319"/>
                </a:lnTo>
                <a:lnTo>
                  <a:pt x="325232" y="87364"/>
                </a:lnTo>
                <a:lnTo>
                  <a:pt x="317916" y="77355"/>
                </a:lnTo>
                <a:close/>
              </a:path>
            </a:pathLst>
          </a:custGeom>
          <a:solidFill>
            <a:srgbClr val="FFFFFF"/>
          </a:solidFill>
          <a:ln>
            <a:noFill/>
          </a:ln>
        </p:spPr>
        <p:txBody>
          <a:bodyPr spcFirstLastPara="1" wrap="square" lIns="0" tIns="0" rIns="0" bIns="0" anchor="t" anchorCtr="0">
            <a:noAutofit/>
          </a:bodyPr>
          <a:lstStyle/>
          <a:p>
            <a:endParaRPr sz="1588"/>
          </a:p>
        </p:txBody>
      </p:sp>
      <p:sp>
        <p:nvSpPr>
          <p:cNvPr id="57" name="Google Shape;57;p1"/>
          <p:cNvSpPr/>
          <p:nvPr/>
        </p:nvSpPr>
        <p:spPr>
          <a:xfrm>
            <a:off x="3018899" y="2551702"/>
            <a:ext cx="1089772" cy="1544171"/>
          </a:xfrm>
          <a:custGeom>
            <a:avLst/>
            <a:gdLst/>
            <a:ahLst/>
            <a:cxnLst/>
            <a:rect l="l" t="t" r="r" b="b"/>
            <a:pathLst>
              <a:path w="1235075" h="1750060" extrusionOk="0">
                <a:moveTo>
                  <a:pt x="978458" y="164109"/>
                </a:moveTo>
                <a:lnTo>
                  <a:pt x="823556" y="0"/>
                </a:lnTo>
                <a:lnTo>
                  <a:pt x="659447" y="154901"/>
                </a:lnTo>
                <a:lnTo>
                  <a:pt x="814349" y="319011"/>
                </a:lnTo>
                <a:lnTo>
                  <a:pt x="978458" y="164109"/>
                </a:lnTo>
                <a:close/>
              </a:path>
              <a:path w="1235075" h="1750060" extrusionOk="0">
                <a:moveTo>
                  <a:pt x="1073950" y="1226426"/>
                </a:moveTo>
                <a:lnTo>
                  <a:pt x="871702" y="1013701"/>
                </a:lnTo>
                <a:lnTo>
                  <a:pt x="871702" y="1221308"/>
                </a:lnTo>
                <a:lnTo>
                  <a:pt x="528510" y="1547583"/>
                </a:lnTo>
                <a:lnTo>
                  <a:pt x="202247" y="1204391"/>
                </a:lnTo>
                <a:lnTo>
                  <a:pt x="545439" y="878128"/>
                </a:lnTo>
                <a:lnTo>
                  <a:pt x="871702" y="1221308"/>
                </a:lnTo>
                <a:lnTo>
                  <a:pt x="871702" y="1013701"/>
                </a:lnTo>
                <a:lnTo>
                  <a:pt x="742823" y="878128"/>
                </a:lnTo>
                <a:lnTo>
                  <a:pt x="550545" y="675868"/>
                </a:lnTo>
                <a:lnTo>
                  <a:pt x="0" y="1199273"/>
                </a:lnTo>
                <a:lnTo>
                  <a:pt x="523405" y="1749831"/>
                </a:lnTo>
                <a:lnTo>
                  <a:pt x="736130" y="1547583"/>
                </a:lnTo>
                <a:lnTo>
                  <a:pt x="1073950" y="1226426"/>
                </a:lnTo>
                <a:close/>
              </a:path>
              <a:path w="1235075" h="1750060" extrusionOk="0">
                <a:moveTo>
                  <a:pt x="1234846" y="537171"/>
                </a:moveTo>
                <a:lnTo>
                  <a:pt x="1140650" y="435876"/>
                </a:lnTo>
                <a:lnTo>
                  <a:pt x="932675" y="629259"/>
                </a:lnTo>
                <a:lnTo>
                  <a:pt x="565137" y="233997"/>
                </a:lnTo>
                <a:lnTo>
                  <a:pt x="67462" y="696912"/>
                </a:lnTo>
                <a:lnTo>
                  <a:pt x="161658" y="798220"/>
                </a:lnTo>
                <a:lnTo>
                  <a:pt x="558114" y="429577"/>
                </a:lnTo>
                <a:lnTo>
                  <a:pt x="926185" y="825423"/>
                </a:lnTo>
                <a:lnTo>
                  <a:pt x="1027493" y="731240"/>
                </a:lnTo>
                <a:lnTo>
                  <a:pt x="1026858" y="730567"/>
                </a:lnTo>
                <a:lnTo>
                  <a:pt x="1234846" y="537171"/>
                </a:lnTo>
                <a:close/>
              </a:path>
            </a:pathLst>
          </a:custGeom>
          <a:solidFill>
            <a:srgbClr val="36AAA2"/>
          </a:solidFill>
          <a:ln>
            <a:noFill/>
          </a:ln>
        </p:spPr>
        <p:txBody>
          <a:bodyPr spcFirstLastPara="1" wrap="square" lIns="0" tIns="0" rIns="0" bIns="0" anchor="t" anchorCtr="0">
            <a:noAutofit/>
          </a:bodyPr>
          <a:lstStyle/>
          <a:p>
            <a:endParaRPr sz="1588">
              <a:solidFill>
                <a:srgbClr val="005A69"/>
              </a:solidFill>
            </a:endParaRPr>
          </a:p>
        </p:txBody>
      </p:sp>
      <p:sp>
        <p:nvSpPr>
          <p:cNvPr id="58" name="Google Shape;58;p1"/>
          <p:cNvSpPr txBox="1"/>
          <p:nvPr/>
        </p:nvSpPr>
        <p:spPr>
          <a:xfrm>
            <a:off x="5268551" y="3331323"/>
            <a:ext cx="3749559" cy="407276"/>
          </a:xfrm>
          <a:prstGeom prst="rect">
            <a:avLst/>
          </a:prstGeom>
          <a:noFill/>
          <a:ln>
            <a:noFill/>
          </a:ln>
        </p:spPr>
        <p:txBody>
          <a:bodyPr spcFirstLastPara="1" wrap="square" lIns="80669" tIns="80669" rIns="80669" bIns="80669" anchor="t" anchorCtr="0">
            <a:spAutoFit/>
          </a:bodyPr>
          <a:lstStyle/>
          <a:p>
            <a:endParaRPr sz="1588">
              <a:latin typeface="Calibri"/>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2" name="Google Shape;82;p5"/>
          <p:cNvSpPr/>
          <p:nvPr/>
        </p:nvSpPr>
        <p:spPr>
          <a:xfrm>
            <a:off x="134471" y="0"/>
            <a:ext cx="8875059" cy="1417544"/>
          </a:xfrm>
          <a:custGeom>
            <a:avLst/>
            <a:gdLst/>
            <a:ahLst/>
            <a:cxnLst/>
            <a:rect l="l" t="t" r="r" b="b"/>
            <a:pathLst>
              <a:path w="10058400" h="1606550" extrusionOk="0">
                <a:moveTo>
                  <a:pt x="10058400" y="0"/>
                </a:moveTo>
                <a:lnTo>
                  <a:pt x="0" y="0"/>
                </a:lnTo>
                <a:lnTo>
                  <a:pt x="0" y="1605940"/>
                </a:lnTo>
                <a:lnTo>
                  <a:pt x="10058400" y="1605940"/>
                </a:lnTo>
                <a:lnTo>
                  <a:pt x="10058400" y="0"/>
                </a:lnTo>
                <a:close/>
              </a:path>
            </a:pathLst>
          </a:custGeom>
          <a:solidFill>
            <a:srgbClr val="054757"/>
          </a:solidFill>
          <a:ln>
            <a:noFill/>
          </a:ln>
        </p:spPr>
        <p:txBody>
          <a:bodyPr spcFirstLastPara="1" wrap="square" lIns="0" tIns="0" rIns="0" bIns="0" anchor="t" anchorCtr="0">
            <a:noAutofit/>
          </a:bodyPr>
          <a:lstStyle/>
          <a:p>
            <a:endParaRPr sz="1588"/>
          </a:p>
        </p:txBody>
      </p:sp>
      <p:sp>
        <p:nvSpPr>
          <p:cNvPr id="83" name="Google Shape;83;p5" descr="Founder"/>
          <p:cNvSpPr txBox="1">
            <a:spLocks noGrp="1"/>
          </p:cNvSpPr>
          <p:nvPr>
            <p:ph type="title"/>
          </p:nvPr>
        </p:nvSpPr>
        <p:spPr>
          <a:xfrm>
            <a:off x="2230672" y="200397"/>
            <a:ext cx="6313765" cy="1016409"/>
          </a:xfrm>
          <a:prstGeom prst="rect">
            <a:avLst/>
          </a:prstGeom>
          <a:noFill/>
          <a:ln>
            <a:noFill/>
          </a:ln>
        </p:spPr>
        <p:txBody>
          <a:bodyPr spcFirstLastPara="1" vert="horz" wrap="square" lIns="0" tIns="145963" rIns="0" bIns="0" numCol="1" anchor="t" anchorCtr="0" compatLnSpc="1">
            <a:prstTxWarp prst="textNoShape">
              <a:avLst/>
            </a:prstTxWarp>
            <a:spAutoFit/>
          </a:bodyPr>
          <a:lstStyle/>
          <a:p>
            <a:pPr marL="1737565" algn="r"/>
            <a:r>
              <a:rPr lang="en-US" sz="5647" dirty="0"/>
              <a:t>Founder</a:t>
            </a:r>
            <a:endParaRPr sz="5647" dirty="0"/>
          </a:p>
        </p:txBody>
      </p:sp>
      <p:grpSp>
        <p:nvGrpSpPr>
          <p:cNvPr id="84" name="Google Shape;84;p5" descr="Adapt the game"/>
          <p:cNvGrpSpPr/>
          <p:nvPr/>
        </p:nvGrpSpPr>
        <p:grpSpPr>
          <a:xfrm>
            <a:off x="134471" y="10"/>
            <a:ext cx="2337547" cy="2371165"/>
            <a:chOff x="0" y="12"/>
            <a:chExt cx="2649220" cy="2687320"/>
          </a:xfrm>
        </p:grpSpPr>
        <p:pic>
          <p:nvPicPr>
            <p:cNvPr id="85" name="Google Shape;85;p5" descr="A white text on a black background&#10;&#10;Description automatically generated with medium confidence"/>
            <p:cNvPicPr preferRelativeResize="0"/>
            <p:nvPr/>
          </p:nvPicPr>
          <p:blipFill rotWithShape="1">
            <a:blip r:embed="rId3">
              <a:alphaModFix/>
            </a:blip>
            <a:srcRect/>
            <a:stretch/>
          </p:blipFill>
          <p:spPr>
            <a:xfrm>
              <a:off x="894558" y="774999"/>
              <a:ext cx="676085" cy="529071"/>
            </a:xfrm>
            <a:prstGeom prst="rect">
              <a:avLst/>
            </a:prstGeom>
            <a:noFill/>
            <a:ln>
              <a:noFill/>
            </a:ln>
          </p:spPr>
        </p:pic>
        <p:sp>
          <p:nvSpPr>
            <p:cNvPr id="86" name="Google Shape;86;p5"/>
            <p:cNvSpPr/>
            <p:nvPr/>
          </p:nvSpPr>
          <p:spPr>
            <a:xfrm>
              <a:off x="0" y="12"/>
              <a:ext cx="2649220" cy="2687320"/>
            </a:xfrm>
            <a:custGeom>
              <a:avLst/>
              <a:gdLst/>
              <a:ahLst/>
              <a:cxnLst/>
              <a:rect l="l" t="t" r="r" b="b"/>
              <a:pathLst>
                <a:path w="2649220" h="2687320" extrusionOk="0">
                  <a:moveTo>
                    <a:pt x="730770" y="804849"/>
                  </a:moveTo>
                  <a:lnTo>
                    <a:pt x="681405" y="752551"/>
                  </a:lnTo>
                  <a:lnTo>
                    <a:pt x="629119" y="801916"/>
                  </a:lnTo>
                  <a:lnTo>
                    <a:pt x="678472" y="854214"/>
                  </a:lnTo>
                  <a:lnTo>
                    <a:pt x="730770" y="804849"/>
                  </a:lnTo>
                  <a:close/>
                </a:path>
                <a:path w="2649220" h="2687320" extrusionOk="0">
                  <a:moveTo>
                    <a:pt x="761199" y="1143355"/>
                  </a:moveTo>
                  <a:lnTo>
                    <a:pt x="696747" y="1075563"/>
                  </a:lnTo>
                  <a:lnTo>
                    <a:pt x="696747" y="1141730"/>
                  </a:lnTo>
                  <a:lnTo>
                    <a:pt x="587387" y="1245692"/>
                  </a:lnTo>
                  <a:lnTo>
                    <a:pt x="483425" y="1136332"/>
                  </a:lnTo>
                  <a:lnTo>
                    <a:pt x="592785" y="1032370"/>
                  </a:lnTo>
                  <a:lnTo>
                    <a:pt x="696747" y="1141730"/>
                  </a:lnTo>
                  <a:lnTo>
                    <a:pt x="696747" y="1075563"/>
                  </a:lnTo>
                  <a:lnTo>
                    <a:pt x="655688" y="1032370"/>
                  </a:lnTo>
                  <a:lnTo>
                    <a:pt x="594410" y="967917"/>
                  </a:lnTo>
                  <a:lnTo>
                    <a:pt x="418973" y="1134706"/>
                  </a:lnTo>
                  <a:lnTo>
                    <a:pt x="585762" y="1310132"/>
                  </a:lnTo>
                  <a:lnTo>
                    <a:pt x="653554" y="1245692"/>
                  </a:lnTo>
                  <a:lnTo>
                    <a:pt x="761199" y="1143355"/>
                  </a:lnTo>
                  <a:close/>
                </a:path>
                <a:path w="2649220" h="2687320" extrusionOk="0">
                  <a:moveTo>
                    <a:pt x="812469" y="923721"/>
                  </a:moveTo>
                  <a:lnTo>
                    <a:pt x="782459" y="891438"/>
                  </a:lnTo>
                  <a:lnTo>
                    <a:pt x="716178" y="953071"/>
                  </a:lnTo>
                  <a:lnTo>
                    <a:pt x="599071" y="827112"/>
                  </a:lnTo>
                  <a:lnTo>
                    <a:pt x="440486" y="974623"/>
                  </a:lnTo>
                  <a:lnTo>
                    <a:pt x="470496" y="1006906"/>
                  </a:lnTo>
                  <a:lnTo>
                    <a:pt x="596823" y="889431"/>
                  </a:lnTo>
                  <a:lnTo>
                    <a:pt x="714121" y="1015580"/>
                  </a:lnTo>
                  <a:lnTo>
                    <a:pt x="746391" y="985558"/>
                  </a:lnTo>
                  <a:lnTo>
                    <a:pt x="746188" y="985342"/>
                  </a:lnTo>
                  <a:lnTo>
                    <a:pt x="812469" y="923721"/>
                  </a:lnTo>
                  <a:close/>
                </a:path>
                <a:path w="2649220" h="2687320" extrusionOk="0">
                  <a:moveTo>
                    <a:pt x="2649118" y="1099718"/>
                  </a:moveTo>
                  <a:lnTo>
                    <a:pt x="2035784" y="454583"/>
                  </a:lnTo>
                  <a:lnTo>
                    <a:pt x="2035784" y="1084211"/>
                  </a:lnTo>
                  <a:lnTo>
                    <a:pt x="995032" y="2073656"/>
                  </a:lnTo>
                  <a:lnTo>
                    <a:pt x="5600" y="1032903"/>
                  </a:lnTo>
                  <a:lnTo>
                    <a:pt x="1046353" y="43472"/>
                  </a:lnTo>
                  <a:lnTo>
                    <a:pt x="2035784" y="1084211"/>
                  </a:lnTo>
                  <a:lnTo>
                    <a:pt x="2035784" y="454583"/>
                  </a:lnTo>
                  <a:lnTo>
                    <a:pt x="1644954" y="43472"/>
                  </a:lnTo>
                  <a:lnTo>
                    <a:pt x="1603616" y="0"/>
                  </a:lnTo>
                  <a:lnTo>
                    <a:pt x="462445" y="0"/>
                  </a:lnTo>
                  <a:lnTo>
                    <a:pt x="0" y="439635"/>
                  </a:lnTo>
                  <a:lnTo>
                    <a:pt x="0" y="1656638"/>
                  </a:lnTo>
                  <a:lnTo>
                    <a:pt x="979525" y="2686977"/>
                  </a:lnTo>
                  <a:lnTo>
                    <a:pt x="1624660" y="2073656"/>
                  </a:lnTo>
                  <a:lnTo>
                    <a:pt x="2649118" y="1099718"/>
                  </a:lnTo>
                  <a:close/>
                </a:path>
              </a:pathLst>
            </a:custGeom>
            <a:solidFill>
              <a:srgbClr val="FFFFFF"/>
            </a:solidFill>
            <a:ln>
              <a:noFill/>
            </a:ln>
          </p:spPr>
          <p:txBody>
            <a:bodyPr spcFirstLastPara="1" wrap="square" lIns="0" tIns="0" rIns="0" bIns="0" anchor="t" anchorCtr="0">
              <a:noAutofit/>
            </a:bodyPr>
            <a:lstStyle/>
            <a:p>
              <a:endParaRPr sz="1588"/>
            </a:p>
          </p:txBody>
        </p:sp>
      </p:grpSp>
      <p:sp>
        <p:nvSpPr>
          <p:cNvPr id="87" name="Google Shape;87;p5" descr="Victor Ocando Finol CEO &amp; Founder. I have experienced  accessibility  barriers  in  venues while attending live sporting events as a wheelchair user due to cerebral palsy since I was born.&#10;Moreover, my professional background with over &#10;8 years of experience working with different  stakeholders and executives within the sports industry gives me an in-depth understanding of how this sector works. It also gives me the ability to align the needs of sports properties with those of the community of persons with disabilities.&#10;"/>
          <p:cNvSpPr txBox="1"/>
          <p:nvPr/>
        </p:nvSpPr>
        <p:spPr>
          <a:xfrm>
            <a:off x="4209507" y="2142000"/>
            <a:ext cx="4215706" cy="3720664"/>
          </a:xfrm>
          <a:prstGeom prst="rect">
            <a:avLst/>
          </a:prstGeom>
          <a:noFill/>
          <a:ln>
            <a:noFill/>
          </a:ln>
        </p:spPr>
        <p:txBody>
          <a:bodyPr spcFirstLastPara="1" wrap="square" lIns="0" tIns="11206" rIns="0" bIns="0" anchor="t" anchorCtr="0">
            <a:spAutoFit/>
          </a:bodyPr>
          <a:lstStyle/>
          <a:p>
            <a:pPr marL="11206" marR="1895016" indent="6163">
              <a:lnSpc>
                <a:spcPct val="115000"/>
              </a:lnSpc>
              <a:buClr>
                <a:schemeClr val="dk1"/>
              </a:buClr>
            </a:pPr>
            <a:r>
              <a:rPr lang="en-US" sz="1941" b="1" dirty="0">
                <a:solidFill>
                  <a:srgbClr val="054757"/>
                </a:solidFill>
                <a:latin typeface="Calibri"/>
                <a:ea typeface="Calibri"/>
                <a:cs typeface="Calibri"/>
                <a:sym typeface="Calibri"/>
              </a:rPr>
              <a:t>Victor </a:t>
            </a:r>
            <a:r>
              <a:rPr lang="en-US" sz="1941" b="1" dirty="0" err="1">
                <a:solidFill>
                  <a:srgbClr val="054757"/>
                </a:solidFill>
                <a:latin typeface="Calibri"/>
                <a:ea typeface="Calibri"/>
                <a:cs typeface="Calibri"/>
                <a:sym typeface="Calibri"/>
              </a:rPr>
              <a:t>Ocando</a:t>
            </a:r>
            <a:r>
              <a:rPr lang="en-US" sz="1941" b="1" dirty="0">
                <a:solidFill>
                  <a:srgbClr val="054757"/>
                </a:solidFill>
                <a:latin typeface="Calibri"/>
                <a:ea typeface="Calibri"/>
                <a:cs typeface="Calibri"/>
                <a:sym typeface="Calibri"/>
              </a:rPr>
              <a:t> </a:t>
            </a:r>
            <a:r>
              <a:rPr lang="en-US" sz="1941" b="1" dirty="0" err="1">
                <a:solidFill>
                  <a:srgbClr val="054757"/>
                </a:solidFill>
                <a:latin typeface="Calibri"/>
                <a:ea typeface="Calibri"/>
                <a:cs typeface="Calibri"/>
                <a:sym typeface="Calibri"/>
              </a:rPr>
              <a:t>Finol</a:t>
            </a:r>
            <a:r>
              <a:rPr lang="en-US" sz="1941" b="1" dirty="0">
                <a:solidFill>
                  <a:srgbClr val="054757"/>
                </a:solidFill>
                <a:latin typeface="Calibri"/>
                <a:ea typeface="Calibri"/>
                <a:cs typeface="Calibri"/>
                <a:sym typeface="Calibri"/>
              </a:rPr>
              <a:t> </a:t>
            </a:r>
            <a:br>
              <a:rPr lang="en-US" sz="1941" b="1" dirty="0">
                <a:solidFill>
                  <a:srgbClr val="054757"/>
                </a:solidFill>
                <a:latin typeface="Calibri"/>
                <a:ea typeface="Calibri"/>
                <a:cs typeface="Calibri"/>
                <a:sym typeface="Calibri"/>
              </a:rPr>
            </a:br>
            <a:r>
              <a:rPr lang="en-US" sz="1941" b="1" dirty="0">
                <a:solidFill>
                  <a:srgbClr val="5F5F5F"/>
                </a:solidFill>
                <a:latin typeface="Calibri"/>
                <a:ea typeface="Calibri"/>
                <a:cs typeface="Calibri"/>
                <a:sym typeface="Calibri"/>
              </a:rPr>
              <a:t>CEO &amp; Founder</a:t>
            </a:r>
            <a:endParaRPr sz="1941" dirty="0">
              <a:solidFill>
                <a:schemeClr val="dk1"/>
              </a:solidFill>
              <a:latin typeface="Calibri"/>
              <a:ea typeface="Calibri"/>
              <a:cs typeface="Calibri"/>
              <a:sym typeface="Calibri"/>
            </a:endParaRPr>
          </a:p>
          <a:p>
            <a:pPr marL="11206" marR="4483">
              <a:lnSpc>
                <a:spcPct val="107500"/>
              </a:lnSpc>
            </a:pPr>
            <a:endParaRPr sz="1588" dirty="0">
              <a:solidFill>
                <a:srgbClr val="5F5F5F"/>
              </a:solidFill>
              <a:latin typeface="Calibri"/>
              <a:ea typeface="Calibri"/>
              <a:cs typeface="Calibri"/>
              <a:sym typeface="Calibri"/>
            </a:endParaRPr>
          </a:p>
          <a:p>
            <a:pPr marL="11206" marR="4483">
              <a:lnSpc>
                <a:spcPct val="107500"/>
              </a:lnSpc>
            </a:pPr>
            <a:r>
              <a:rPr lang="en-US" sz="1544" dirty="0">
                <a:solidFill>
                  <a:srgbClr val="5F5F5F"/>
                </a:solidFill>
                <a:latin typeface="Calibri"/>
                <a:ea typeface="Calibri"/>
                <a:cs typeface="Calibri"/>
                <a:sym typeface="Calibri"/>
              </a:rPr>
              <a:t>I have experienced  accessibility  barriers  in  venues while attending live sporting events as a wheelchair user due to cerebral palsy since I was born.</a:t>
            </a:r>
            <a:endParaRPr sz="1544" dirty="0">
              <a:solidFill>
                <a:srgbClr val="5F5F5F"/>
              </a:solidFill>
              <a:latin typeface="Calibri"/>
              <a:ea typeface="Calibri"/>
              <a:cs typeface="Calibri"/>
              <a:sym typeface="Calibri"/>
            </a:endParaRPr>
          </a:p>
          <a:p>
            <a:pPr marL="11206" marR="4483">
              <a:lnSpc>
                <a:spcPct val="107500"/>
              </a:lnSpc>
              <a:spcBef>
                <a:spcPts val="1549"/>
              </a:spcBef>
            </a:pPr>
            <a:r>
              <a:rPr lang="en-US" sz="1544" dirty="0">
                <a:solidFill>
                  <a:srgbClr val="5F5F5F"/>
                </a:solidFill>
                <a:latin typeface="Calibri"/>
                <a:ea typeface="Calibri"/>
                <a:cs typeface="Calibri"/>
                <a:sym typeface="Calibri"/>
              </a:rPr>
              <a:t>Moreover, my professional background with over </a:t>
            </a:r>
            <a:br>
              <a:rPr lang="en-US" sz="1544" dirty="0">
                <a:solidFill>
                  <a:srgbClr val="5F5F5F"/>
                </a:solidFill>
                <a:latin typeface="Calibri"/>
                <a:ea typeface="Calibri"/>
                <a:cs typeface="Calibri"/>
                <a:sym typeface="Calibri"/>
              </a:rPr>
            </a:br>
            <a:r>
              <a:rPr lang="en-US" sz="1544" dirty="0">
                <a:solidFill>
                  <a:srgbClr val="5F5F5F"/>
                </a:solidFill>
                <a:latin typeface="Calibri"/>
                <a:ea typeface="Calibri"/>
                <a:cs typeface="Calibri"/>
                <a:sym typeface="Calibri"/>
              </a:rPr>
              <a:t>8 years of experience working with different  stakeholders and executives within the sports industry gives me an in-depth understanding of how this sector works. It also gives me the ability to align the needs of sports properties with those of the community of persons with disabilities.</a:t>
            </a:r>
            <a:endParaRPr sz="1544" dirty="0">
              <a:solidFill>
                <a:srgbClr val="5F5F5F"/>
              </a:solidFill>
              <a:latin typeface="Calibri"/>
              <a:ea typeface="Calibri"/>
              <a:cs typeface="Calibri"/>
              <a:sym typeface="Calibri"/>
            </a:endParaRPr>
          </a:p>
        </p:txBody>
      </p:sp>
      <p:pic>
        <p:nvPicPr>
          <p:cNvPr id="88" name="Google Shape;88;p5" descr="a picture of Victor Ocando Finol in a wheelchair in front of a hockey stadium&#10;&#10;"/>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739588" y="2016574"/>
            <a:ext cx="3061302" cy="3905781"/>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g210de93d57a_0_0"/>
          <p:cNvSpPr txBox="1">
            <a:spLocks noGrp="1"/>
          </p:cNvSpPr>
          <p:nvPr>
            <p:ph type="title" idx="4294967295"/>
          </p:nvPr>
        </p:nvSpPr>
        <p:spPr>
          <a:xfrm>
            <a:off x="2828925" y="77788"/>
            <a:ext cx="6315075" cy="1209675"/>
          </a:xfrm>
          <a:prstGeom prst="rect">
            <a:avLst/>
          </a:prstGeom>
          <a:noFill/>
          <a:ln>
            <a:noFill/>
          </a:ln>
        </p:spPr>
        <p:txBody>
          <a:bodyPr spcFirstLastPara="1" vert="horz" wrap="square" lIns="0" tIns="155228" rIns="0" bIns="0" numCol="1" anchor="t" anchorCtr="0" compatLnSpc="1">
            <a:prstTxWarp prst="textNoShape">
              <a:avLst/>
            </a:prstTxWarp>
            <a:spAutoFit/>
          </a:bodyPr>
          <a:lstStyle/>
          <a:p>
            <a:pPr marL="2561801">
              <a:spcBef>
                <a:spcPts val="0"/>
              </a:spcBef>
              <a:spcAft>
                <a:spcPts val="0"/>
              </a:spcAft>
            </a:pPr>
            <a:r>
              <a:rPr lang="en-US" sz="6839"/>
              <a:t>Problem</a:t>
            </a:r>
            <a:endParaRPr sz="6839"/>
          </a:p>
        </p:txBody>
      </p:sp>
      <p:sp>
        <p:nvSpPr>
          <p:cNvPr id="77" name="Google Shape;77;g210de93d57a_0_0"/>
          <p:cNvSpPr txBox="1">
            <a:spLocks noGrp="1"/>
          </p:cNvSpPr>
          <p:nvPr>
            <p:ph type="title" idx="4294967295"/>
          </p:nvPr>
        </p:nvSpPr>
        <p:spPr>
          <a:xfrm>
            <a:off x="1941513" y="144463"/>
            <a:ext cx="7202487" cy="1017587"/>
          </a:xfrm>
          <a:prstGeom prst="rect">
            <a:avLst/>
          </a:prstGeom>
          <a:noFill/>
          <a:ln>
            <a:noFill/>
          </a:ln>
        </p:spPr>
        <p:txBody>
          <a:bodyPr spcFirstLastPara="1" vert="horz" wrap="square" lIns="0" tIns="145963" rIns="0" bIns="0" numCol="1" anchor="t" anchorCtr="0" compatLnSpc="1">
            <a:prstTxWarp prst="textNoShape">
              <a:avLst/>
            </a:prstTxWarp>
            <a:spAutoFit/>
          </a:bodyPr>
          <a:lstStyle/>
          <a:p>
            <a:pPr marL="1737565" algn="r">
              <a:spcBef>
                <a:spcPts val="0"/>
              </a:spcBef>
              <a:spcAft>
                <a:spcPts val="0"/>
              </a:spcAft>
            </a:pPr>
            <a:r>
              <a:rPr lang="en-US" sz="5647"/>
              <a:t>Problem/Solution</a:t>
            </a:r>
            <a:endParaRPr sz="5647"/>
          </a:p>
        </p:txBody>
      </p:sp>
      <p:grpSp>
        <p:nvGrpSpPr>
          <p:cNvPr id="64" name="Google Shape;64;g210de93d57a_0_0"/>
          <p:cNvGrpSpPr/>
          <p:nvPr/>
        </p:nvGrpSpPr>
        <p:grpSpPr>
          <a:xfrm>
            <a:off x="134471" y="1"/>
            <a:ext cx="8875059" cy="2254063"/>
            <a:chOff x="0" y="0"/>
            <a:chExt cx="10058400" cy="2554605"/>
          </a:xfrm>
        </p:grpSpPr>
        <p:sp>
          <p:nvSpPr>
            <p:cNvPr id="65" name="Google Shape;65;g210de93d57a_0_0"/>
            <p:cNvSpPr/>
            <p:nvPr/>
          </p:nvSpPr>
          <p:spPr>
            <a:xfrm>
              <a:off x="0" y="0"/>
              <a:ext cx="10058400" cy="1473200"/>
            </a:xfrm>
            <a:custGeom>
              <a:avLst/>
              <a:gdLst/>
              <a:ahLst/>
              <a:cxnLst/>
              <a:rect l="l" t="t" r="r" b="b"/>
              <a:pathLst>
                <a:path w="10058400" h="1473200" extrusionOk="0">
                  <a:moveTo>
                    <a:pt x="10058400" y="0"/>
                  </a:moveTo>
                  <a:lnTo>
                    <a:pt x="0" y="0"/>
                  </a:lnTo>
                  <a:lnTo>
                    <a:pt x="0" y="1473174"/>
                  </a:lnTo>
                  <a:lnTo>
                    <a:pt x="10058400" y="1473174"/>
                  </a:lnTo>
                  <a:lnTo>
                    <a:pt x="10058400" y="0"/>
                  </a:lnTo>
                  <a:close/>
                </a:path>
              </a:pathLst>
            </a:custGeom>
            <a:solidFill>
              <a:srgbClr val="054757"/>
            </a:solidFill>
            <a:ln>
              <a:noFill/>
            </a:ln>
          </p:spPr>
          <p:txBody>
            <a:bodyPr spcFirstLastPara="1" wrap="square" lIns="0" tIns="0" rIns="0" bIns="0" anchor="t" anchorCtr="0">
              <a:noAutofit/>
            </a:bodyPr>
            <a:lstStyle/>
            <a:p>
              <a:endParaRPr sz="1588"/>
            </a:p>
          </p:txBody>
        </p:sp>
        <p:sp>
          <p:nvSpPr>
            <p:cNvPr id="66" name="Google Shape;66;g210de93d57a_0_0"/>
            <p:cNvSpPr/>
            <p:nvPr/>
          </p:nvSpPr>
          <p:spPr>
            <a:xfrm>
              <a:off x="2" y="0"/>
              <a:ext cx="2670810" cy="2554605"/>
            </a:xfrm>
            <a:custGeom>
              <a:avLst/>
              <a:gdLst/>
              <a:ahLst/>
              <a:cxnLst/>
              <a:rect l="l" t="t" r="r" b="b"/>
              <a:pathLst>
                <a:path w="2670810" h="2554605" extrusionOk="0">
                  <a:moveTo>
                    <a:pt x="1751241" y="0"/>
                  </a:moveTo>
                  <a:lnTo>
                    <a:pt x="1152664" y="0"/>
                  </a:lnTo>
                  <a:lnTo>
                    <a:pt x="2057196" y="951458"/>
                  </a:lnTo>
                  <a:lnTo>
                    <a:pt x="1016457" y="1940890"/>
                  </a:lnTo>
                  <a:lnTo>
                    <a:pt x="27012" y="900150"/>
                  </a:lnTo>
                  <a:lnTo>
                    <a:pt x="973848" y="0"/>
                  </a:lnTo>
                  <a:lnTo>
                    <a:pt x="344220" y="0"/>
                  </a:lnTo>
                  <a:lnTo>
                    <a:pt x="0" y="327240"/>
                  </a:lnTo>
                  <a:lnTo>
                    <a:pt x="0" y="1501343"/>
                  </a:lnTo>
                  <a:lnTo>
                    <a:pt x="1000963" y="2554224"/>
                  </a:lnTo>
                  <a:lnTo>
                    <a:pt x="2670543" y="966965"/>
                  </a:lnTo>
                  <a:lnTo>
                    <a:pt x="1751241" y="0"/>
                  </a:lnTo>
                  <a:close/>
                </a:path>
              </a:pathLst>
            </a:custGeom>
            <a:solidFill>
              <a:srgbClr val="FFFFFF"/>
            </a:solidFill>
            <a:ln>
              <a:noFill/>
            </a:ln>
          </p:spPr>
          <p:txBody>
            <a:bodyPr spcFirstLastPara="1" wrap="square" lIns="0" tIns="0" rIns="0" bIns="0" anchor="t" anchorCtr="0">
              <a:noAutofit/>
            </a:bodyPr>
            <a:lstStyle/>
            <a:p>
              <a:endParaRPr sz="1588"/>
            </a:p>
          </p:txBody>
        </p:sp>
      </p:grpSp>
      <p:pic>
        <p:nvPicPr>
          <p:cNvPr id="67" name="Google Shape;67;g210de93d57a_0_0" descr="A white text on a black background&#10;&#10;Description automatically generated with medium confidence"/>
          <p:cNvPicPr preferRelativeResize="0"/>
          <p:nvPr/>
        </p:nvPicPr>
        <p:blipFill rotWithShape="1">
          <a:blip r:embed="rId3">
            <a:alphaModFix/>
          </a:blip>
          <a:srcRect/>
          <a:stretch/>
        </p:blipFill>
        <p:spPr>
          <a:xfrm>
            <a:off x="942687" y="566680"/>
            <a:ext cx="596546" cy="466827"/>
          </a:xfrm>
          <a:prstGeom prst="rect">
            <a:avLst/>
          </a:prstGeom>
          <a:noFill/>
          <a:ln>
            <a:noFill/>
          </a:ln>
        </p:spPr>
      </p:pic>
      <p:sp>
        <p:nvSpPr>
          <p:cNvPr id="69" name="Google Shape;69;g210de93d57a_0_0" descr="15% of the world population have a disability. 7.5% can attend entertainment events due to accessibility barriers. Source: Centre for Access to Football in Europe (2020). 8 of each 10 interviewed persons with disabilities face accessibility barriers. 7 of each 10 struggle using ticketing platforms. &#10;Source: Adapt the Game (2022)&#10;"/>
          <p:cNvSpPr txBox="1"/>
          <p:nvPr/>
        </p:nvSpPr>
        <p:spPr>
          <a:xfrm>
            <a:off x="733354" y="1354434"/>
            <a:ext cx="2808000" cy="5799597"/>
          </a:xfrm>
          <a:prstGeom prst="rect">
            <a:avLst/>
          </a:prstGeom>
          <a:noFill/>
          <a:ln>
            <a:noFill/>
          </a:ln>
        </p:spPr>
        <p:txBody>
          <a:bodyPr spcFirstLastPara="1" wrap="square" lIns="0" tIns="22412" rIns="0" bIns="0" anchor="t" anchorCtr="0">
            <a:spAutoFit/>
          </a:bodyPr>
          <a:lstStyle/>
          <a:p>
            <a:pPr marR="4483">
              <a:lnSpc>
                <a:spcPct val="115000"/>
              </a:lnSpc>
            </a:pPr>
            <a:r>
              <a:rPr lang="en-US" sz="1941" b="1" dirty="0">
                <a:solidFill>
                  <a:srgbClr val="5F5F5F"/>
                </a:solidFill>
                <a:latin typeface="Calibri"/>
                <a:ea typeface="Calibri"/>
                <a:cs typeface="Calibri"/>
                <a:sym typeface="Calibri"/>
              </a:rPr>
              <a:t>15%</a:t>
            </a:r>
            <a:r>
              <a:rPr lang="en-US" sz="1941" dirty="0">
                <a:solidFill>
                  <a:srgbClr val="5F5F5F"/>
                </a:solidFill>
                <a:latin typeface="Calibri"/>
                <a:ea typeface="Calibri"/>
                <a:cs typeface="Calibri"/>
                <a:sym typeface="Calibri"/>
              </a:rPr>
              <a:t> </a:t>
            </a:r>
            <a:r>
              <a:rPr lang="en-US" sz="1588" dirty="0">
                <a:solidFill>
                  <a:srgbClr val="5F5F5F"/>
                </a:solidFill>
                <a:latin typeface="Calibri"/>
                <a:ea typeface="Calibri"/>
                <a:cs typeface="Calibri"/>
                <a:sym typeface="Calibri"/>
              </a:rPr>
              <a:t>of the world population have a disability</a:t>
            </a:r>
            <a:endParaRPr sz="1588" dirty="0">
              <a:solidFill>
                <a:srgbClr val="5F5F5F"/>
              </a:solidFill>
              <a:latin typeface="Calibri"/>
              <a:ea typeface="Calibri"/>
              <a:cs typeface="Calibri"/>
              <a:sym typeface="Calibri"/>
            </a:endParaRPr>
          </a:p>
          <a:p>
            <a:pPr marR="4483">
              <a:lnSpc>
                <a:spcPct val="115000"/>
              </a:lnSpc>
            </a:pPr>
            <a:endParaRPr sz="1588" dirty="0">
              <a:solidFill>
                <a:srgbClr val="5F5F5F"/>
              </a:solidFill>
              <a:latin typeface="Calibri"/>
              <a:ea typeface="Calibri"/>
              <a:cs typeface="Calibri"/>
              <a:sym typeface="Calibri"/>
            </a:endParaRPr>
          </a:p>
          <a:p>
            <a:pPr marL="11206" marR="4483">
              <a:lnSpc>
                <a:spcPct val="115000"/>
              </a:lnSpc>
            </a:pPr>
            <a:r>
              <a:rPr lang="en-US" sz="1941" b="1" dirty="0">
                <a:solidFill>
                  <a:srgbClr val="5F5F5F"/>
                </a:solidFill>
                <a:latin typeface="Calibri"/>
                <a:ea typeface="Calibri"/>
                <a:cs typeface="Calibri"/>
                <a:sym typeface="Calibri"/>
              </a:rPr>
              <a:t>7.5%</a:t>
            </a:r>
            <a:r>
              <a:rPr lang="en-US" sz="1588" dirty="0">
                <a:solidFill>
                  <a:srgbClr val="5F5F5F"/>
                </a:solidFill>
                <a:latin typeface="Calibri"/>
                <a:ea typeface="Calibri"/>
                <a:cs typeface="Calibri"/>
                <a:sym typeface="Calibri"/>
              </a:rPr>
              <a:t> can attend entertainment</a:t>
            </a:r>
            <a:endParaRPr sz="1588" dirty="0">
              <a:solidFill>
                <a:srgbClr val="5F5F5F"/>
              </a:solidFill>
              <a:latin typeface="Calibri"/>
              <a:ea typeface="Calibri"/>
              <a:cs typeface="Calibri"/>
              <a:sym typeface="Calibri"/>
            </a:endParaRPr>
          </a:p>
          <a:p>
            <a:pPr marL="11206" marR="4483">
              <a:lnSpc>
                <a:spcPct val="115000"/>
              </a:lnSpc>
              <a:buSzPts val="1100"/>
            </a:pPr>
            <a:r>
              <a:rPr lang="en-US" sz="1588" dirty="0">
                <a:solidFill>
                  <a:srgbClr val="5F5F5F"/>
                </a:solidFill>
                <a:latin typeface="Calibri"/>
                <a:ea typeface="Calibri"/>
                <a:cs typeface="Calibri"/>
                <a:sym typeface="Calibri"/>
              </a:rPr>
              <a:t>events due to accessibility barriers</a:t>
            </a:r>
          </a:p>
          <a:p>
            <a:pPr marL="11206" marR="4483">
              <a:lnSpc>
                <a:spcPct val="115000"/>
              </a:lnSpc>
              <a:buSzPts val="1100"/>
            </a:pPr>
            <a:endParaRPr lang="en-US" sz="1588" dirty="0">
              <a:solidFill>
                <a:srgbClr val="5F5F5F"/>
              </a:solidFill>
              <a:latin typeface="Calibri"/>
              <a:ea typeface="Calibri"/>
              <a:cs typeface="Calibri"/>
              <a:sym typeface="Calibri"/>
            </a:endParaRPr>
          </a:p>
          <a:p>
            <a:pPr marL="11206" marR="4483">
              <a:lnSpc>
                <a:spcPct val="115000"/>
              </a:lnSpc>
              <a:buSzPts val="1100"/>
            </a:pPr>
            <a:r>
              <a:rPr lang="en-US" sz="1588" dirty="0">
                <a:solidFill>
                  <a:srgbClr val="5F5F5F"/>
                </a:solidFill>
                <a:latin typeface="Calibri"/>
                <a:ea typeface="Calibri"/>
                <a:cs typeface="Calibri"/>
                <a:sym typeface="Calibri"/>
              </a:rPr>
              <a:t>Source: Centre for Access to Football in Europe (2020)</a:t>
            </a:r>
          </a:p>
          <a:p>
            <a:pPr marR="4483">
              <a:lnSpc>
                <a:spcPct val="115000"/>
              </a:lnSpc>
              <a:buSzPts val="1100"/>
            </a:pPr>
            <a:endParaRPr sz="1588" dirty="0">
              <a:solidFill>
                <a:srgbClr val="5F5F5F"/>
              </a:solidFill>
              <a:latin typeface="Calibri"/>
              <a:ea typeface="Calibri"/>
              <a:cs typeface="Calibri"/>
              <a:sym typeface="Calibri"/>
            </a:endParaRPr>
          </a:p>
          <a:p>
            <a:pPr marL="11206" marR="4483">
              <a:lnSpc>
                <a:spcPct val="115000"/>
              </a:lnSpc>
              <a:buSzPts val="1100"/>
            </a:pPr>
            <a:r>
              <a:rPr lang="en-US" sz="1941" b="1" dirty="0">
                <a:solidFill>
                  <a:srgbClr val="5F5F5F"/>
                </a:solidFill>
                <a:latin typeface="Calibri"/>
                <a:ea typeface="Calibri"/>
                <a:cs typeface="Calibri"/>
                <a:sym typeface="Calibri"/>
              </a:rPr>
              <a:t>8 of each 10</a:t>
            </a:r>
            <a:r>
              <a:rPr lang="en-US" sz="1588" dirty="0">
                <a:solidFill>
                  <a:srgbClr val="5F5F5F"/>
                </a:solidFill>
                <a:latin typeface="Calibri"/>
                <a:ea typeface="Calibri"/>
                <a:cs typeface="Calibri"/>
                <a:sym typeface="Calibri"/>
              </a:rPr>
              <a:t> interviewed persons with disabilities face accessibility barriers</a:t>
            </a:r>
            <a:endParaRPr sz="1588" dirty="0">
              <a:solidFill>
                <a:srgbClr val="5F5F5F"/>
              </a:solidFill>
              <a:latin typeface="Calibri"/>
              <a:ea typeface="Calibri"/>
              <a:cs typeface="Calibri"/>
              <a:sym typeface="Calibri"/>
            </a:endParaRPr>
          </a:p>
          <a:p>
            <a:pPr marR="4483">
              <a:lnSpc>
                <a:spcPct val="115000"/>
              </a:lnSpc>
              <a:buSzPts val="1100"/>
            </a:pPr>
            <a:endParaRPr sz="1588" dirty="0">
              <a:solidFill>
                <a:srgbClr val="5F5F5F"/>
              </a:solidFill>
              <a:latin typeface="Calibri"/>
              <a:ea typeface="Calibri"/>
              <a:cs typeface="Calibri"/>
              <a:sym typeface="Calibri"/>
            </a:endParaRPr>
          </a:p>
          <a:p>
            <a:pPr marL="11206" marR="4483">
              <a:lnSpc>
                <a:spcPct val="115000"/>
              </a:lnSpc>
              <a:buSzPts val="1100"/>
            </a:pPr>
            <a:r>
              <a:rPr lang="en-US" sz="1941" b="1" dirty="0">
                <a:solidFill>
                  <a:srgbClr val="5F5F5F"/>
                </a:solidFill>
                <a:latin typeface="Calibri"/>
                <a:ea typeface="Calibri"/>
                <a:cs typeface="Calibri"/>
                <a:sym typeface="Calibri"/>
              </a:rPr>
              <a:t>7 of each 10</a:t>
            </a:r>
            <a:r>
              <a:rPr lang="en-US" sz="1588" b="1" dirty="0">
                <a:solidFill>
                  <a:srgbClr val="5F5F5F"/>
                </a:solidFill>
                <a:latin typeface="Calibri"/>
                <a:ea typeface="Calibri"/>
                <a:cs typeface="Calibri"/>
                <a:sym typeface="Calibri"/>
              </a:rPr>
              <a:t> </a:t>
            </a:r>
            <a:r>
              <a:rPr lang="en-US" sz="1588" dirty="0">
                <a:solidFill>
                  <a:srgbClr val="5F5F5F"/>
                </a:solidFill>
                <a:latin typeface="Calibri"/>
                <a:ea typeface="Calibri"/>
                <a:cs typeface="Calibri"/>
                <a:sym typeface="Calibri"/>
              </a:rPr>
              <a:t>struggle using ticketing platforms. </a:t>
            </a:r>
          </a:p>
          <a:p>
            <a:pPr marL="11206" marR="4483">
              <a:lnSpc>
                <a:spcPct val="115000"/>
              </a:lnSpc>
              <a:buSzPts val="1100"/>
            </a:pPr>
            <a:r>
              <a:rPr lang="en-US" sz="1588" dirty="0">
                <a:solidFill>
                  <a:srgbClr val="5F5F5F"/>
                </a:solidFill>
                <a:latin typeface="Calibri"/>
                <a:ea typeface="Calibri"/>
                <a:cs typeface="Calibri"/>
                <a:sym typeface="Calibri"/>
              </a:rPr>
              <a:t>Source: Adapt the Game (2022)</a:t>
            </a:r>
          </a:p>
          <a:p>
            <a:pPr marL="11206" marR="4483">
              <a:lnSpc>
                <a:spcPct val="115000"/>
              </a:lnSpc>
              <a:buSzPts val="1100"/>
            </a:pPr>
            <a:endParaRPr sz="1588" dirty="0">
              <a:solidFill>
                <a:srgbClr val="5F5F5F"/>
              </a:solidFill>
              <a:latin typeface="Calibri"/>
              <a:ea typeface="Calibri"/>
              <a:cs typeface="Calibri"/>
              <a:sym typeface="Calibri"/>
            </a:endParaRPr>
          </a:p>
          <a:p>
            <a:pPr marR="4483">
              <a:lnSpc>
                <a:spcPct val="115000"/>
              </a:lnSpc>
              <a:buSzPts val="1100"/>
            </a:pPr>
            <a:endParaRPr sz="1588" dirty="0">
              <a:solidFill>
                <a:srgbClr val="5F5F5F"/>
              </a:solidFill>
              <a:latin typeface="Calibri"/>
              <a:ea typeface="Calibri"/>
              <a:cs typeface="Calibri"/>
              <a:sym typeface="Calibri"/>
            </a:endParaRPr>
          </a:p>
          <a:p>
            <a:pPr marR="4483">
              <a:lnSpc>
                <a:spcPct val="115000"/>
              </a:lnSpc>
              <a:buClr>
                <a:schemeClr val="dk1"/>
              </a:buClr>
              <a:buSzPts val="1100"/>
            </a:pPr>
            <a:r>
              <a:rPr lang="en-US" sz="1059" dirty="0">
                <a:solidFill>
                  <a:srgbClr val="5F5F5F"/>
                </a:solidFill>
                <a:latin typeface="Calibri"/>
                <a:ea typeface="Calibri"/>
                <a:cs typeface="Calibri"/>
                <a:sym typeface="Calibri"/>
              </a:rPr>
              <a:t>S</a:t>
            </a:r>
            <a:endParaRPr sz="1059" dirty="0">
              <a:solidFill>
                <a:srgbClr val="5F5F5F"/>
              </a:solidFill>
              <a:latin typeface="Calibri"/>
              <a:ea typeface="Calibri"/>
              <a:cs typeface="Calibri"/>
              <a:sym typeface="Calibri"/>
            </a:endParaRPr>
          </a:p>
        </p:txBody>
      </p:sp>
      <p:sp>
        <p:nvSpPr>
          <p:cNvPr id="70" name="Google Shape;70;g210de93d57a_0_0" descr="A mobile app that enables fans with disabilities to easily obtain information about accessible venues and ticketing"/>
          <p:cNvSpPr txBox="1"/>
          <p:nvPr/>
        </p:nvSpPr>
        <p:spPr>
          <a:xfrm>
            <a:off x="4060831" y="1719883"/>
            <a:ext cx="4464000" cy="839778"/>
          </a:xfrm>
          <a:prstGeom prst="rect">
            <a:avLst/>
          </a:prstGeom>
          <a:noFill/>
          <a:ln>
            <a:noFill/>
          </a:ln>
        </p:spPr>
        <p:txBody>
          <a:bodyPr spcFirstLastPara="1" wrap="square" lIns="0" tIns="22412" rIns="0" bIns="0" anchor="t" anchorCtr="0">
            <a:spAutoFit/>
          </a:bodyPr>
          <a:lstStyle/>
          <a:p>
            <a:pPr marR="4483">
              <a:lnSpc>
                <a:spcPct val="117647"/>
              </a:lnSpc>
              <a:buSzPts val="1100"/>
            </a:pPr>
            <a:r>
              <a:rPr lang="en-US" sz="1500" dirty="0">
                <a:solidFill>
                  <a:srgbClr val="5F5F5F"/>
                </a:solidFill>
                <a:latin typeface="Calibri"/>
                <a:ea typeface="Calibri"/>
                <a:cs typeface="Calibri"/>
                <a:sym typeface="Calibri"/>
              </a:rPr>
              <a:t>A mobile app that enables fans with disabilities to easily obtain information about accessible venues and ticketing.</a:t>
            </a:r>
            <a:endParaRPr sz="1500" dirty="0">
              <a:solidFill>
                <a:srgbClr val="5F5F5F"/>
              </a:solidFill>
              <a:latin typeface="Calibri"/>
              <a:ea typeface="Calibri"/>
              <a:cs typeface="Calibri"/>
              <a:sym typeface="Calibri"/>
            </a:endParaRPr>
          </a:p>
          <a:p>
            <a:pPr marR="4483">
              <a:lnSpc>
                <a:spcPct val="117647"/>
              </a:lnSpc>
            </a:pPr>
            <a:endParaRPr sz="1500" dirty="0">
              <a:solidFill>
                <a:srgbClr val="5F5F5F"/>
              </a:solidFill>
              <a:latin typeface="Calibri"/>
              <a:ea typeface="Calibri"/>
              <a:cs typeface="Calibri"/>
              <a:sym typeface="Calibri"/>
            </a:endParaRPr>
          </a:p>
        </p:txBody>
      </p:sp>
      <p:pic>
        <p:nvPicPr>
          <p:cNvPr id="71" name="Google Shape;71;g210de93d57a_0_0" descr="A phone with a screen showing a step-by-step menu&#10;&#10;"/>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4060831" y="2675418"/>
            <a:ext cx="1541279" cy="2725274"/>
          </a:xfrm>
          <a:prstGeom prst="rect">
            <a:avLst/>
          </a:prstGeom>
          <a:noFill/>
          <a:ln>
            <a:noFill/>
          </a:ln>
        </p:spPr>
      </p:pic>
      <p:sp>
        <p:nvSpPr>
          <p:cNvPr id="72" name="Google Shape;72;g210de93d57a_0_0" descr="With our app you will be able to:&#10;Create a fan accessibility profile&#10; Notify venue upon arrival. Find the best seat available according to your accessibility needs. Share your game day experience.  Find a companion.  Get your tickets.&#10;"/>
          <p:cNvSpPr txBox="1"/>
          <p:nvPr/>
        </p:nvSpPr>
        <p:spPr>
          <a:xfrm>
            <a:off x="5742375" y="2552217"/>
            <a:ext cx="2910706" cy="3703883"/>
          </a:xfrm>
          <a:prstGeom prst="rect">
            <a:avLst/>
          </a:prstGeom>
          <a:noFill/>
          <a:ln>
            <a:noFill/>
          </a:ln>
        </p:spPr>
        <p:txBody>
          <a:bodyPr spcFirstLastPara="1" wrap="square" lIns="80669" tIns="80669" rIns="80669" bIns="80669" anchor="t" anchorCtr="0">
            <a:spAutoFit/>
          </a:bodyPr>
          <a:lstStyle/>
          <a:p>
            <a:pPr marR="4483">
              <a:lnSpc>
                <a:spcPct val="117647"/>
              </a:lnSpc>
            </a:pPr>
            <a:r>
              <a:rPr lang="en-US" sz="1500" b="1" dirty="0">
                <a:solidFill>
                  <a:srgbClr val="5F5F5F"/>
                </a:solidFill>
                <a:latin typeface="Calibri"/>
                <a:ea typeface="Calibri"/>
                <a:cs typeface="Calibri"/>
                <a:sym typeface="Calibri"/>
              </a:rPr>
              <a:t>With our app you will be able to:</a:t>
            </a:r>
          </a:p>
          <a:p>
            <a:pPr marR="4483">
              <a:lnSpc>
                <a:spcPct val="117647"/>
              </a:lnSpc>
            </a:pPr>
            <a:endParaRPr sz="1500" dirty="0">
              <a:solidFill>
                <a:srgbClr val="5F5F5F"/>
              </a:solidFill>
              <a:latin typeface="Calibri"/>
              <a:ea typeface="Calibri"/>
              <a:cs typeface="Calibri"/>
              <a:sym typeface="Calibri"/>
            </a:endParaRPr>
          </a:p>
          <a:p>
            <a:pPr marL="403433" marR="4483" indent="-296972">
              <a:lnSpc>
                <a:spcPct val="117647"/>
              </a:lnSpc>
              <a:buClr>
                <a:srgbClr val="5F5F5F"/>
              </a:buClr>
              <a:buSzPts val="1700"/>
              <a:buFont typeface="Calibri"/>
              <a:buChar char="●"/>
            </a:pPr>
            <a:r>
              <a:rPr lang="en-US" sz="1500" dirty="0">
                <a:solidFill>
                  <a:srgbClr val="5F5F5F"/>
                </a:solidFill>
                <a:latin typeface="Calibri"/>
                <a:ea typeface="Calibri"/>
                <a:cs typeface="Calibri"/>
                <a:sym typeface="Calibri"/>
              </a:rPr>
              <a:t>Create a fan accessibility profile</a:t>
            </a:r>
            <a:endParaRPr sz="1500" dirty="0">
              <a:solidFill>
                <a:srgbClr val="5F5F5F"/>
              </a:solidFill>
              <a:latin typeface="Calibri"/>
              <a:ea typeface="Calibri"/>
              <a:cs typeface="Calibri"/>
              <a:sym typeface="Calibri"/>
            </a:endParaRPr>
          </a:p>
          <a:p>
            <a:pPr marL="403433" marR="4483" indent="-296972">
              <a:lnSpc>
                <a:spcPct val="117647"/>
              </a:lnSpc>
              <a:buClr>
                <a:srgbClr val="5F5F5F"/>
              </a:buClr>
              <a:buSzPts val="1700"/>
              <a:buFont typeface="Calibri"/>
              <a:buChar char="●"/>
            </a:pPr>
            <a:r>
              <a:rPr lang="en-US" sz="1500" dirty="0">
                <a:solidFill>
                  <a:srgbClr val="5F5F5F"/>
                </a:solidFill>
                <a:latin typeface="Calibri"/>
                <a:ea typeface="Calibri"/>
                <a:cs typeface="Calibri"/>
                <a:sym typeface="Calibri"/>
              </a:rPr>
              <a:t> Notify venue upon arrival </a:t>
            </a:r>
          </a:p>
          <a:p>
            <a:pPr marL="403433" marR="4483" indent="-296972">
              <a:lnSpc>
                <a:spcPct val="117647"/>
              </a:lnSpc>
              <a:buClr>
                <a:srgbClr val="5F5F5F"/>
              </a:buClr>
              <a:buSzPts val="1700"/>
              <a:buFont typeface="Calibri"/>
              <a:buChar char="●"/>
            </a:pPr>
            <a:r>
              <a:rPr lang="en-US" sz="1500" dirty="0">
                <a:solidFill>
                  <a:srgbClr val="5F5F5F"/>
                </a:solidFill>
                <a:latin typeface="Calibri"/>
                <a:ea typeface="Calibri"/>
                <a:cs typeface="Calibri"/>
                <a:sym typeface="Calibri"/>
              </a:rPr>
              <a:t> Find the best seat available according to your accessibility needs</a:t>
            </a:r>
            <a:endParaRPr sz="1500" dirty="0">
              <a:solidFill>
                <a:srgbClr val="5F5F5F"/>
              </a:solidFill>
              <a:latin typeface="Calibri"/>
              <a:ea typeface="Calibri"/>
              <a:cs typeface="Calibri"/>
              <a:sym typeface="Calibri"/>
            </a:endParaRPr>
          </a:p>
          <a:p>
            <a:pPr marL="403433" marR="4483" indent="-296972">
              <a:lnSpc>
                <a:spcPct val="117647"/>
              </a:lnSpc>
              <a:buClr>
                <a:srgbClr val="5F5F5F"/>
              </a:buClr>
              <a:buSzPts val="1700"/>
              <a:buFont typeface="Calibri"/>
              <a:buChar char="●"/>
            </a:pPr>
            <a:r>
              <a:rPr lang="en-US" sz="1500" dirty="0">
                <a:solidFill>
                  <a:srgbClr val="5F5F5F"/>
                </a:solidFill>
                <a:latin typeface="Calibri"/>
                <a:ea typeface="Calibri"/>
                <a:cs typeface="Calibri"/>
                <a:sym typeface="Calibri"/>
              </a:rPr>
              <a:t> Share your game day experience</a:t>
            </a:r>
          </a:p>
          <a:p>
            <a:pPr marL="403433" marR="4483" indent="-296972">
              <a:lnSpc>
                <a:spcPct val="117647"/>
              </a:lnSpc>
              <a:buClr>
                <a:srgbClr val="5F5F5F"/>
              </a:buClr>
              <a:buSzPts val="1700"/>
              <a:buFont typeface="Calibri"/>
              <a:buChar char="●"/>
            </a:pPr>
            <a:r>
              <a:rPr lang="en-US" sz="1500" dirty="0">
                <a:solidFill>
                  <a:srgbClr val="5F5F5F"/>
                </a:solidFill>
                <a:latin typeface="Calibri"/>
                <a:ea typeface="Calibri"/>
                <a:cs typeface="Calibri"/>
                <a:sym typeface="Calibri"/>
              </a:rPr>
              <a:t> Find a companion</a:t>
            </a:r>
          </a:p>
          <a:p>
            <a:pPr marL="403433" marR="4483" indent="-296972">
              <a:lnSpc>
                <a:spcPct val="117647"/>
              </a:lnSpc>
              <a:buClr>
                <a:srgbClr val="5F5F5F"/>
              </a:buClr>
              <a:buSzPts val="1700"/>
              <a:buFont typeface="Calibri"/>
              <a:buChar char="●"/>
            </a:pPr>
            <a:r>
              <a:rPr lang="en-US" sz="1500" dirty="0">
                <a:solidFill>
                  <a:srgbClr val="5F5F5F"/>
                </a:solidFill>
                <a:latin typeface="Calibri"/>
                <a:ea typeface="Calibri"/>
                <a:cs typeface="Calibri"/>
                <a:sym typeface="Calibri"/>
              </a:rPr>
              <a:t> Get your tickets.</a:t>
            </a:r>
            <a:endParaRPr sz="1500" dirty="0">
              <a:solidFill>
                <a:srgbClr val="5F5F5F"/>
              </a:solidFill>
              <a:latin typeface="Calibri"/>
              <a:ea typeface="Calibri"/>
              <a:cs typeface="Calibri"/>
              <a:sym typeface="Calibri"/>
            </a:endParaRPr>
          </a:p>
          <a:p>
            <a:pPr marL="106462" marR="4483">
              <a:lnSpc>
                <a:spcPct val="117647"/>
              </a:lnSpc>
              <a:buClr>
                <a:srgbClr val="5F5F5F"/>
              </a:buClr>
              <a:buSzPts val="1700"/>
            </a:pPr>
            <a:endParaRPr sz="1500" dirty="0">
              <a:solidFill>
                <a:srgbClr val="5F5F5F"/>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descr="Housekeeping II: Questions ">
            <a:extLst>
              <a:ext uri="{FF2B5EF4-FFF2-40B4-BE49-F238E27FC236}">
                <a16:creationId xmlns:a16="http://schemas.microsoft.com/office/drawing/2014/main" id="{F6C9D892-8FFE-3A5D-FD5B-885F2DD1F3BE}"/>
              </a:ext>
            </a:extLst>
          </p:cNvPr>
          <p:cNvSpPr>
            <a:spLocks noGrp="1" noChangeArrowheads="1"/>
          </p:cNvSpPr>
          <p:nvPr>
            <p:ph type="ctrTitle"/>
          </p:nvPr>
        </p:nvSpPr>
        <p:spPr>
          <a:xfrm>
            <a:off x="914400" y="865352"/>
            <a:ext cx="7315200" cy="762000"/>
          </a:xfrm>
        </p:spPr>
        <p:txBody>
          <a:bodyPr>
            <a:normAutofit/>
          </a:bodyPr>
          <a:lstStyle/>
          <a:p>
            <a:pPr eaLnBrk="1" hangingPunct="1"/>
            <a:r>
              <a:rPr lang="en-US" sz="4000" b="1" kern="1200" dirty="0">
                <a:solidFill>
                  <a:srgbClr val="00B0F0"/>
                </a:solidFill>
                <a:latin typeface="+mj-lt"/>
                <a:ea typeface="+mj-ea"/>
                <a:cs typeface="+mj-cs"/>
              </a:rPr>
              <a:t>Housekeeping II: Questions</a:t>
            </a:r>
            <a:r>
              <a:rPr lang="en-US" altLang="en-US" b="1" dirty="0">
                <a:solidFill>
                  <a:srgbClr val="00B0F0"/>
                </a:solidFill>
              </a:rPr>
              <a:t> </a:t>
            </a:r>
          </a:p>
        </p:txBody>
      </p:sp>
      <p:sp>
        <p:nvSpPr>
          <p:cNvPr id="13315" name="Rectangle 3" descr="Content questions? &#10;Click on the Q&amp;A button and type in your question.&#10;Tech support questions? Type your question in the Chat box.&#10;">
            <a:extLst>
              <a:ext uri="{FF2B5EF4-FFF2-40B4-BE49-F238E27FC236}">
                <a16:creationId xmlns:a16="http://schemas.microsoft.com/office/drawing/2014/main" id="{71153295-416D-9238-F600-B1FA14C57290}"/>
              </a:ext>
            </a:extLst>
          </p:cNvPr>
          <p:cNvSpPr>
            <a:spLocks noGrp="1" noChangeArrowheads="1"/>
          </p:cNvSpPr>
          <p:nvPr>
            <p:ph type="subTitle" idx="1"/>
          </p:nvPr>
        </p:nvSpPr>
        <p:spPr>
          <a:xfrm>
            <a:off x="609600" y="1828800"/>
            <a:ext cx="4822371" cy="4038600"/>
          </a:xfrm>
        </p:spPr>
        <p:txBody>
          <a:bodyPr/>
          <a:lstStyle/>
          <a:p>
            <a:pPr marL="0" marR="0" lvl="0" indent="0" algn="l" defTabSz="685800" rtl="0" eaLnBrk="1" fontAlgn="auto" latinLnBrk="0" hangingPunct="1">
              <a:lnSpc>
                <a:spcPct val="90000"/>
              </a:lnSpc>
              <a:spcBef>
                <a:spcPts val="750"/>
              </a:spcBef>
              <a:spcAft>
                <a:spcPts val="750"/>
              </a:spcAft>
              <a:buClrTx/>
              <a:buSzTx/>
              <a:buFont typeface="Arial" panose="020B0604020202020204" pitchFamily="34" charset="0"/>
              <a:buNone/>
              <a:tabLst/>
              <a:defRPr/>
            </a:pPr>
            <a:r>
              <a:rPr kumimoji="0" lang="en-US" sz="2400" b="1" i="0" u="none" strike="noStrike" kern="1200" cap="none" spc="0" normalizeH="0" baseline="0" noProof="0" dirty="0">
                <a:ln>
                  <a:noFill/>
                </a:ln>
                <a:solidFill>
                  <a:prstClr val="black"/>
                </a:solidFill>
                <a:effectLst/>
                <a:uLnTx/>
                <a:uFillTx/>
                <a:ea typeface="Times New Roman" panose="02020603050405020304" pitchFamily="18" charset="0"/>
                <a:cs typeface="Calibri" panose="020F0502020204030204" pitchFamily="34" charset="0"/>
              </a:rPr>
              <a:t>Content questions? </a:t>
            </a:r>
          </a:p>
          <a:p>
            <a:pPr marL="0" marR="0" lvl="0" indent="0" algn="l" defTabSz="685800" rtl="0" eaLnBrk="1" fontAlgn="auto" latinLnBrk="0" hangingPunct="1">
              <a:lnSpc>
                <a:spcPct val="90000"/>
              </a:lnSpc>
              <a:spcBef>
                <a:spcPts val="750"/>
              </a:spcBef>
              <a:spcAft>
                <a:spcPts val="1800"/>
              </a:spcAft>
              <a:buClrTx/>
              <a:buSzTx/>
              <a:buFont typeface="Arial" panose="020B0604020202020204" pitchFamily="34" charset="0"/>
              <a:buNone/>
              <a:tabLst/>
              <a:defRPr/>
            </a:pPr>
            <a:r>
              <a:rPr kumimoji="0" lang="en-US" sz="2400" b="0" i="0" u="none" strike="noStrike" kern="1200" cap="none" spc="0" normalizeH="0" baseline="0" noProof="0" dirty="0">
                <a:ln>
                  <a:noFill/>
                </a:ln>
                <a:solidFill>
                  <a:prstClr val="black"/>
                </a:solidFill>
                <a:effectLst/>
                <a:uLnTx/>
                <a:uFillTx/>
                <a:ea typeface="Times New Roman" panose="02020603050405020304" pitchFamily="18" charset="0"/>
                <a:cs typeface="Calibri" panose="020F0502020204030204" pitchFamily="34" charset="0"/>
              </a:rPr>
              <a:t>Click on the Q&amp;A button and type in your question.</a:t>
            </a:r>
          </a:p>
          <a:p>
            <a:pPr marL="0" marR="0" lvl="0" indent="0" algn="l" defTabSz="685800" rtl="0" eaLnBrk="1" fontAlgn="auto" latinLnBrk="0" hangingPunct="1">
              <a:lnSpc>
                <a:spcPct val="90000"/>
              </a:lnSpc>
              <a:spcBef>
                <a:spcPts val="750"/>
              </a:spcBef>
              <a:spcAft>
                <a:spcPts val="750"/>
              </a:spcAft>
              <a:buClrTx/>
              <a:buSzTx/>
              <a:buFont typeface="Arial" panose="020B0604020202020204" pitchFamily="34" charset="0"/>
              <a:buNone/>
              <a:tabLst/>
              <a:defRPr/>
            </a:pPr>
            <a:r>
              <a:rPr kumimoji="0" lang="en-US" sz="2400" b="1" i="0" u="none" strike="noStrike" kern="1200" cap="none" spc="0" normalizeH="0" baseline="0" noProof="0" dirty="0">
                <a:ln>
                  <a:noFill/>
                </a:ln>
                <a:solidFill>
                  <a:prstClr val="black"/>
                </a:solidFill>
                <a:effectLst/>
                <a:uLnTx/>
                <a:uFillTx/>
                <a:ea typeface="+mn-ea"/>
                <a:cs typeface="Calibri" panose="020F0502020204030204" pitchFamily="34" charset="0"/>
              </a:rPr>
              <a:t>Tech support questions? </a:t>
            </a:r>
            <a:r>
              <a:rPr kumimoji="0" lang="en-US" sz="2400" b="0" i="0" u="none" strike="noStrike" kern="1200" cap="none" spc="0" normalizeH="0" baseline="0" noProof="0" dirty="0">
                <a:ln>
                  <a:noFill/>
                </a:ln>
                <a:solidFill>
                  <a:prstClr val="black"/>
                </a:solidFill>
                <a:effectLst/>
                <a:uLnTx/>
                <a:uFillTx/>
                <a:ea typeface="+mn-ea"/>
                <a:cs typeface="Calibri" panose="020F0502020204030204" pitchFamily="34" charset="0"/>
              </a:rPr>
              <a:t>Type your question in the Chat box.</a:t>
            </a:r>
          </a:p>
          <a:p>
            <a:pPr eaLnBrk="1" hangingPunct="1">
              <a:lnSpc>
                <a:spcPct val="90000"/>
              </a:lnSpc>
            </a:pPr>
            <a:endParaRPr lang="en-US" altLang="en-US" dirty="0">
              <a:solidFill>
                <a:schemeClr val="tx1"/>
              </a:solidFill>
            </a:endParaRPr>
          </a:p>
        </p:txBody>
      </p:sp>
      <p:pic>
        <p:nvPicPr>
          <p:cNvPr id="2" name="Picture - Raised hands" descr="Illustration of multiple colorful raised hands.">
            <a:extLst>
              <a:ext uri="{FF2B5EF4-FFF2-40B4-BE49-F238E27FC236}">
                <a16:creationId xmlns:a16="http://schemas.microsoft.com/office/drawing/2014/main" id="{188E7C54-5C32-9019-A3F7-56F02805F61D}"/>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5323114" y="2231696"/>
            <a:ext cx="3820886" cy="2414969"/>
          </a:xfrm>
          <a:prstGeom prst="rect">
            <a:avLst/>
          </a:prstGeom>
          <a:solidFill>
            <a:schemeClr val="bg1"/>
          </a:solidFill>
        </p:spPr>
      </p:pic>
      <p:pic>
        <p:nvPicPr>
          <p:cNvPr id="3" name="Picture 2" descr="Ability360 logo">
            <a:extLst>
              <a:ext uri="{FF2B5EF4-FFF2-40B4-BE49-F238E27FC236}">
                <a16:creationId xmlns:a16="http://schemas.microsoft.com/office/drawing/2014/main" id="{3C973E70-BF5A-9DE7-833E-CABB7EE5C14C}"/>
              </a:ext>
            </a:extLst>
          </p:cNvPr>
          <p:cNvPicPr>
            <a:picLocks noChangeAspect="1"/>
          </p:cNvPicPr>
          <p:nvPr/>
        </p:nvPicPr>
        <p:blipFill>
          <a:blip r:embed="rId4"/>
          <a:srcRect/>
          <a:stretch/>
        </p:blipFill>
        <p:spPr>
          <a:xfrm>
            <a:off x="6551069" y="6210300"/>
            <a:ext cx="2350200" cy="293775"/>
          </a:xfrm>
          <a:prstGeom prst="rect">
            <a:avLst/>
          </a:prstGeom>
        </p:spPr>
      </p:pic>
    </p:spTree>
    <p:extLst>
      <p:ext uri="{BB962C8B-B14F-4D97-AF65-F5344CB8AC3E}">
        <p14:creationId xmlns:p14="http://schemas.microsoft.com/office/powerpoint/2010/main" val="402153191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87086"/>
            <a:ext cx="9144000" cy="6624681"/>
          </a:xfrm>
          <a:custGeom>
            <a:avLst/>
            <a:gdLst/>
            <a:ahLst/>
            <a:cxnLst/>
            <a:rect l="l" t="t" r="r" b="b"/>
            <a:pathLst>
              <a:path w="10058400" h="7772400">
                <a:moveTo>
                  <a:pt x="10058400" y="0"/>
                </a:moveTo>
                <a:lnTo>
                  <a:pt x="0" y="0"/>
                </a:lnTo>
                <a:lnTo>
                  <a:pt x="0" y="7772400"/>
                </a:lnTo>
                <a:lnTo>
                  <a:pt x="10058400" y="7772400"/>
                </a:lnTo>
                <a:lnTo>
                  <a:pt x="10058400" y="0"/>
                </a:lnTo>
                <a:close/>
              </a:path>
            </a:pathLst>
          </a:custGeom>
          <a:solidFill>
            <a:srgbClr val="054757"/>
          </a:solidFill>
        </p:spPr>
        <p:txBody>
          <a:bodyPr wrap="square" lIns="0" tIns="0" rIns="0" bIns="0" rtlCol="0"/>
          <a:lstStyle/>
          <a:p>
            <a:endParaRPr sz="1588"/>
          </a:p>
        </p:txBody>
      </p:sp>
      <p:pic>
        <p:nvPicPr>
          <p:cNvPr id="3" name="object 3" descr="Adapt the game logo"/>
          <p:cNvPicPr/>
          <p:nvPr/>
        </p:nvPicPr>
        <p:blipFill>
          <a:blip r:embed="rId2" cstate="print"/>
          <a:stretch>
            <a:fillRect/>
          </a:stretch>
        </p:blipFill>
        <p:spPr>
          <a:xfrm>
            <a:off x="4581037" y="764799"/>
            <a:ext cx="596546" cy="466827"/>
          </a:xfrm>
          <a:prstGeom prst="rect">
            <a:avLst/>
          </a:prstGeom>
        </p:spPr>
      </p:pic>
      <p:sp>
        <p:nvSpPr>
          <p:cNvPr id="4" name="object 4"/>
          <p:cNvSpPr/>
          <p:nvPr/>
        </p:nvSpPr>
        <p:spPr>
          <a:xfrm>
            <a:off x="4161405" y="745000"/>
            <a:ext cx="347382" cy="492499"/>
          </a:xfrm>
          <a:custGeom>
            <a:avLst/>
            <a:gdLst/>
            <a:ahLst/>
            <a:cxnLst/>
            <a:rect l="l" t="t" r="r" b="b"/>
            <a:pathLst>
              <a:path w="393700" h="558165">
                <a:moveTo>
                  <a:pt x="311797" y="52298"/>
                </a:moveTo>
                <a:lnTo>
                  <a:pt x="262432" y="0"/>
                </a:lnTo>
                <a:lnTo>
                  <a:pt x="210146" y="49364"/>
                </a:lnTo>
                <a:lnTo>
                  <a:pt x="259499" y="101663"/>
                </a:lnTo>
                <a:lnTo>
                  <a:pt x="311797" y="52298"/>
                </a:lnTo>
                <a:close/>
              </a:path>
              <a:path w="393700" h="558165">
                <a:moveTo>
                  <a:pt x="342226" y="390804"/>
                </a:moveTo>
                <a:lnTo>
                  <a:pt x="277774" y="323011"/>
                </a:lnTo>
                <a:lnTo>
                  <a:pt x="277774" y="389178"/>
                </a:lnTo>
                <a:lnTo>
                  <a:pt x="168414" y="493141"/>
                </a:lnTo>
                <a:lnTo>
                  <a:pt x="64452" y="383781"/>
                </a:lnTo>
                <a:lnTo>
                  <a:pt x="173812" y="279819"/>
                </a:lnTo>
                <a:lnTo>
                  <a:pt x="277774" y="389178"/>
                </a:lnTo>
                <a:lnTo>
                  <a:pt x="277774" y="323011"/>
                </a:lnTo>
                <a:lnTo>
                  <a:pt x="236715" y="279819"/>
                </a:lnTo>
                <a:lnTo>
                  <a:pt x="175437" y="215366"/>
                </a:lnTo>
                <a:lnTo>
                  <a:pt x="0" y="382155"/>
                </a:lnTo>
                <a:lnTo>
                  <a:pt x="166789" y="557580"/>
                </a:lnTo>
                <a:lnTo>
                  <a:pt x="234581" y="493141"/>
                </a:lnTo>
                <a:lnTo>
                  <a:pt x="342226" y="390804"/>
                </a:lnTo>
                <a:close/>
              </a:path>
              <a:path w="393700" h="558165">
                <a:moveTo>
                  <a:pt x="393496" y="171170"/>
                </a:moveTo>
                <a:lnTo>
                  <a:pt x="363486" y="138887"/>
                </a:lnTo>
                <a:lnTo>
                  <a:pt x="297205" y="200520"/>
                </a:lnTo>
                <a:lnTo>
                  <a:pt x="180098" y="74561"/>
                </a:lnTo>
                <a:lnTo>
                  <a:pt x="21513" y="222072"/>
                </a:lnTo>
                <a:lnTo>
                  <a:pt x="51523" y="254355"/>
                </a:lnTo>
                <a:lnTo>
                  <a:pt x="177850" y="136880"/>
                </a:lnTo>
                <a:lnTo>
                  <a:pt x="295148" y="263017"/>
                </a:lnTo>
                <a:lnTo>
                  <a:pt x="327418" y="233006"/>
                </a:lnTo>
                <a:lnTo>
                  <a:pt x="327215" y="232791"/>
                </a:lnTo>
                <a:lnTo>
                  <a:pt x="393496" y="171170"/>
                </a:lnTo>
                <a:close/>
              </a:path>
            </a:pathLst>
          </a:custGeom>
          <a:solidFill>
            <a:srgbClr val="FFFFFF"/>
          </a:solidFill>
        </p:spPr>
        <p:txBody>
          <a:bodyPr wrap="square" lIns="0" tIns="0" rIns="0" bIns="0" rtlCol="0"/>
          <a:lstStyle/>
          <a:p>
            <a:endParaRPr sz="1588"/>
          </a:p>
        </p:txBody>
      </p:sp>
      <p:sp>
        <p:nvSpPr>
          <p:cNvPr id="5" name="object 5" descr="Adapt the game. We seek to normalize access to sporting events for fans that have been ignored."/>
          <p:cNvSpPr txBox="1">
            <a:spLocks noGrp="1"/>
          </p:cNvSpPr>
          <p:nvPr>
            <p:ph type="title"/>
          </p:nvPr>
        </p:nvSpPr>
        <p:spPr>
          <a:xfrm>
            <a:off x="1409700" y="2086255"/>
            <a:ext cx="6255124" cy="1478064"/>
          </a:xfrm>
          <a:prstGeom prst="rect">
            <a:avLst/>
          </a:prstGeom>
        </p:spPr>
        <p:txBody>
          <a:bodyPr vert="horz" wrap="square" lIns="0" tIns="11206" rIns="0" bIns="0" numCol="1" rtlCol="0" anchor="b" anchorCtr="0" compatLnSpc="1">
            <a:prstTxWarp prst="textNoShape">
              <a:avLst/>
            </a:prstTxWarp>
            <a:spAutoFit/>
          </a:bodyPr>
          <a:lstStyle/>
          <a:p>
            <a:pPr marL="230293" marR="4483" indent="-219647">
              <a:spcBef>
                <a:spcPts val="88"/>
              </a:spcBef>
            </a:pPr>
            <a:r>
              <a:rPr sz="3530" b="1" spc="296" dirty="0">
                <a:solidFill>
                  <a:schemeClr val="bg1"/>
                </a:solidFill>
                <a:latin typeface="+mn-lt"/>
              </a:rPr>
              <a:t>We</a:t>
            </a:r>
            <a:r>
              <a:rPr sz="3530" b="1" spc="-75" dirty="0">
                <a:solidFill>
                  <a:schemeClr val="bg1"/>
                </a:solidFill>
                <a:latin typeface="+mn-lt"/>
              </a:rPr>
              <a:t> </a:t>
            </a:r>
            <a:r>
              <a:rPr sz="3530" b="1" spc="361" dirty="0">
                <a:solidFill>
                  <a:schemeClr val="bg1"/>
                </a:solidFill>
                <a:latin typeface="+mn-lt"/>
              </a:rPr>
              <a:t>seek</a:t>
            </a:r>
            <a:r>
              <a:rPr sz="3530" b="1" spc="-71" dirty="0">
                <a:solidFill>
                  <a:schemeClr val="bg1"/>
                </a:solidFill>
                <a:latin typeface="+mn-lt"/>
              </a:rPr>
              <a:t> </a:t>
            </a:r>
            <a:r>
              <a:rPr sz="3530" b="1" spc="318" dirty="0">
                <a:solidFill>
                  <a:schemeClr val="bg1"/>
                </a:solidFill>
                <a:latin typeface="+mn-lt"/>
              </a:rPr>
              <a:t>to</a:t>
            </a:r>
            <a:r>
              <a:rPr sz="3530" b="1" spc="-71" dirty="0">
                <a:solidFill>
                  <a:schemeClr val="bg1"/>
                </a:solidFill>
                <a:latin typeface="+mn-lt"/>
              </a:rPr>
              <a:t> </a:t>
            </a:r>
            <a:r>
              <a:rPr sz="3530" b="1" spc="243" dirty="0">
                <a:solidFill>
                  <a:schemeClr val="bg1"/>
                </a:solidFill>
                <a:latin typeface="+mn-lt"/>
              </a:rPr>
              <a:t>normalize</a:t>
            </a:r>
            <a:r>
              <a:rPr sz="3530" b="1" spc="-71" dirty="0">
                <a:solidFill>
                  <a:schemeClr val="bg1"/>
                </a:solidFill>
                <a:latin typeface="+mn-lt"/>
              </a:rPr>
              <a:t> </a:t>
            </a:r>
            <a:r>
              <a:rPr sz="3530" b="1" spc="393" dirty="0">
                <a:solidFill>
                  <a:schemeClr val="bg1"/>
                </a:solidFill>
                <a:latin typeface="+mn-lt"/>
              </a:rPr>
              <a:t>access </a:t>
            </a:r>
            <a:r>
              <a:rPr sz="3530" b="1" spc="318" dirty="0">
                <a:solidFill>
                  <a:schemeClr val="bg1"/>
                </a:solidFill>
                <a:latin typeface="+mn-lt"/>
              </a:rPr>
              <a:t>to</a:t>
            </a:r>
            <a:r>
              <a:rPr sz="3530" b="1" spc="-62" dirty="0">
                <a:solidFill>
                  <a:schemeClr val="bg1"/>
                </a:solidFill>
                <a:latin typeface="+mn-lt"/>
              </a:rPr>
              <a:t> </a:t>
            </a:r>
            <a:r>
              <a:rPr sz="3530" b="1" spc="309" dirty="0">
                <a:solidFill>
                  <a:schemeClr val="bg1"/>
                </a:solidFill>
                <a:latin typeface="+mn-lt"/>
              </a:rPr>
              <a:t>sporting</a:t>
            </a:r>
            <a:r>
              <a:rPr sz="3530" b="1" spc="-57" dirty="0">
                <a:solidFill>
                  <a:schemeClr val="bg1"/>
                </a:solidFill>
                <a:latin typeface="+mn-lt"/>
              </a:rPr>
              <a:t> </a:t>
            </a:r>
            <a:r>
              <a:rPr sz="3530" b="1" spc="287" dirty="0">
                <a:solidFill>
                  <a:schemeClr val="bg1"/>
                </a:solidFill>
                <a:latin typeface="+mn-lt"/>
              </a:rPr>
              <a:t>events</a:t>
            </a:r>
            <a:r>
              <a:rPr sz="3530" b="1" spc="-57" dirty="0">
                <a:solidFill>
                  <a:schemeClr val="bg1"/>
                </a:solidFill>
                <a:latin typeface="+mn-lt"/>
              </a:rPr>
              <a:t> </a:t>
            </a:r>
            <a:r>
              <a:rPr sz="3530" b="1" spc="269" dirty="0">
                <a:solidFill>
                  <a:schemeClr val="bg1"/>
                </a:solidFill>
                <a:latin typeface="+mn-lt"/>
              </a:rPr>
              <a:t>for</a:t>
            </a:r>
            <a:r>
              <a:rPr sz="3530" b="1" spc="-62" dirty="0">
                <a:solidFill>
                  <a:schemeClr val="bg1"/>
                </a:solidFill>
                <a:latin typeface="+mn-lt"/>
              </a:rPr>
              <a:t> </a:t>
            </a:r>
            <a:r>
              <a:rPr sz="3530" b="1" spc="260" dirty="0">
                <a:solidFill>
                  <a:schemeClr val="bg1"/>
                </a:solidFill>
                <a:latin typeface="+mn-lt"/>
              </a:rPr>
              <a:t>fans </a:t>
            </a:r>
            <a:r>
              <a:rPr sz="3530" b="1" spc="274" dirty="0">
                <a:solidFill>
                  <a:schemeClr val="bg1"/>
                </a:solidFill>
                <a:latin typeface="+mn-lt"/>
              </a:rPr>
              <a:t>that</a:t>
            </a:r>
            <a:r>
              <a:rPr sz="3530" b="1" spc="-66" dirty="0">
                <a:solidFill>
                  <a:schemeClr val="bg1"/>
                </a:solidFill>
                <a:latin typeface="+mn-lt"/>
              </a:rPr>
              <a:t> </a:t>
            </a:r>
            <a:r>
              <a:rPr sz="3530" b="1" spc="247" dirty="0">
                <a:solidFill>
                  <a:schemeClr val="bg1"/>
                </a:solidFill>
                <a:latin typeface="+mn-lt"/>
              </a:rPr>
              <a:t>have</a:t>
            </a:r>
            <a:r>
              <a:rPr sz="3530" b="1" spc="-66" dirty="0">
                <a:solidFill>
                  <a:schemeClr val="bg1"/>
                </a:solidFill>
                <a:latin typeface="+mn-lt"/>
              </a:rPr>
              <a:t> </a:t>
            </a:r>
            <a:r>
              <a:rPr sz="3530" b="1" spc="318" dirty="0">
                <a:solidFill>
                  <a:schemeClr val="bg1"/>
                </a:solidFill>
                <a:latin typeface="+mn-lt"/>
              </a:rPr>
              <a:t>been</a:t>
            </a:r>
            <a:r>
              <a:rPr sz="3530" b="1" spc="-66" dirty="0">
                <a:solidFill>
                  <a:schemeClr val="bg1"/>
                </a:solidFill>
                <a:latin typeface="+mn-lt"/>
              </a:rPr>
              <a:t> </a:t>
            </a:r>
            <a:r>
              <a:rPr sz="3530" b="1" spc="278" dirty="0">
                <a:solidFill>
                  <a:schemeClr val="bg1"/>
                </a:solidFill>
                <a:latin typeface="+mn-lt"/>
              </a:rPr>
              <a:t>ignored</a:t>
            </a:r>
            <a:r>
              <a:rPr lang="en-US" sz="3530" spc="278" dirty="0">
                <a:solidFill>
                  <a:schemeClr val="bg1"/>
                </a:solidFill>
                <a:latin typeface="+mn-lt"/>
              </a:rPr>
              <a:t>.</a:t>
            </a:r>
            <a:endParaRPr sz="3530" dirty="0">
              <a:solidFill>
                <a:schemeClr val="bg1"/>
              </a:solidFill>
              <a:latin typeface="+mn-lt"/>
            </a:endParaRPr>
          </a:p>
        </p:txBody>
      </p:sp>
      <p:sp>
        <p:nvSpPr>
          <p:cNvPr id="6" name="object 6" descr="Our vision is for all fans to be able to live their passion for&#10;the game equally.&#10;"/>
          <p:cNvSpPr txBox="1"/>
          <p:nvPr/>
        </p:nvSpPr>
        <p:spPr>
          <a:xfrm>
            <a:off x="1342284" y="4269386"/>
            <a:ext cx="6655734" cy="1640992"/>
          </a:xfrm>
          <a:prstGeom prst="rect">
            <a:avLst/>
          </a:prstGeom>
        </p:spPr>
        <p:txBody>
          <a:bodyPr vert="horz" wrap="square" lIns="0" tIns="11206" rIns="0" bIns="0" rtlCol="0">
            <a:spAutoFit/>
          </a:bodyPr>
          <a:lstStyle/>
          <a:p>
            <a:pPr marL="11206" marR="4483" indent="495326">
              <a:spcBef>
                <a:spcPts val="88"/>
              </a:spcBef>
            </a:pPr>
            <a:r>
              <a:rPr sz="3530" b="1" spc="291" dirty="0">
                <a:solidFill>
                  <a:srgbClr val="FFFFFF"/>
                </a:solidFill>
                <a:latin typeface="Calibri"/>
                <a:cs typeface="Calibri"/>
              </a:rPr>
              <a:t>Our</a:t>
            </a:r>
            <a:r>
              <a:rPr sz="3530" b="1" spc="-66" dirty="0">
                <a:solidFill>
                  <a:srgbClr val="FFFFFF"/>
                </a:solidFill>
                <a:latin typeface="Calibri"/>
                <a:cs typeface="Calibri"/>
              </a:rPr>
              <a:t> </a:t>
            </a:r>
            <a:r>
              <a:rPr sz="3530" b="1" spc="229" dirty="0">
                <a:solidFill>
                  <a:srgbClr val="FFFFFF"/>
                </a:solidFill>
                <a:latin typeface="Calibri"/>
                <a:cs typeface="Calibri"/>
              </a:rPr>
              <a:t>vision</a:t>
            </a:r>
            <a:r>
              <a:rPr sz="3530" b="1" spc="-66" dirty="0">
                <a:solidFill>
                  <a:srgbClr val="FFFFFF"/>
                </a:solidFill>
                <a:latin typeface="Calibri"/>
                <a:cs typeface="Calibri"/>
              </a:rPr>
              <a:t> </a:t>
            </a:r>
            <a:r>
              <a:rPr sz="3530" b="1" spc="212" dirty="0">
                <a:solidFill>
                  <a:srgbClr val="FFFFFF"/>
                </a:solidFill>
                <a:latin typeface="Calibri"/>
                <a:cs typeface="Calibri"/>
              </a:rPr>
              <a:t>is</a:t>
            </a:r>
            <a:r>
              <a:rPr sz="3530" b="1" spc="-66" dirty="0">
                <a:solidFill>
                  <a:srgbClr val="FFFFFF"/>
                </a:solidFill>
                <a:latin typeface="Calibri"/>
                <a:cs typeface="Calibri"/>
              </a:rPr>
              <a:t> </a:t>
            </a:r>
            <a:r>
              <a:rPr sz="3530" b="1" spc="269" dirty="0">
                <a:solidFill>
                  <a:srgbClr val="FFFFFF"/>
                </a:solidFill>
                <a:latin typeface="Calibri"/>
                <a:cs typeface="Calibri"/>
              </a:rPr>
              <a:t>for</a:t>
            </a:r>
            <a:r>
              <a:rPr sz="3530" b="1" spc="-66" dirty="0">
                <a:solidFill>
                  <a:srgbClr val="FFFFFF"/>
                </a:solidFill>
                <a:latin typeface="Calibri"/>
                <a:cs typeface="Calibri"/>
              </a:rPr>
              <a:t> </a:t>
            </a:r>
            <a:r>
              <a:rPr sz="3530" b="1" spc="124" dirty="0">
                <a:solidFill>
                  <a:srgbClr val="FFFFFF"/>
                </a:solidFill>
                <a:latin typeface="Calibri"/>
                <a:cs typeface="Calibri"/>
              </a:rPr>
              <a:t>all</a:t>
            </a:r>
            <a:r>
              <a:rPr sz="3530" b="1" spc="-66" dirty="0">
                <a:solidFill>
                  <a:srgbClr val="FFFFFF"/>
                </a:solidFill>
                <a:latin typeface="Calibri"/>
                <a:cs typeface="Calibri"/>
              </a:rPr>
              <a:t> </a:t>
            </a:r>
            <a:r>
              <a:rPr sz="3530" b="1" spc="278" dirty="0">
                <a:solidFill>
                  <a:srgbClr val="FFFFFF"/>
                </a:solidFill>
                <a:latin typeface="Calibri"/>
                <a:cs typeface="Calibri"/>
              </a:rPr>
              <a:t>fans</a:t>
            </a:r>
            <a:r>
              <a:rPr sz="3530" b="1" spc="-66" dirty="0">
                <a:solidFill>
                  <a:srgbClr val="FFFFFF"/>
                </a:solidFill>
                <a:latin typeface="Calibri"/>
                <a:cs typeface="Calibri"/>
              </a:rPr>
              <a:t> </a:t>
            </a:r>
            <a:r>
              <a:rPr sz="3530" b="1" spc="287" dirty="0">
                <a:solidFill>
                  <a:srgbClr val="FFFFFF"/>
                </a:solidFill>
                <a:latin typeface="Calibri"/>
                <a:cs typeface="Calibri"/>
              </a:rPr>
              <a:t>to </a:t>
            </a:r>
            <a:r>
              <a:rPr sz="3530" b="1" spc="357" dirty="0">
                <a:solidFill>
                  <a:srgbClr val="FFFFFF"/>
                </a:solidFill>
                <a:latin typeface="Calibri"/>
                <a:cs typeface="Calibri"/>
              </a:rPr>
              <a:t>be</a:t>
            </a:r>
            <a:r>
              <a:rPr sz="3530" b="1" spc="-66" dirty="0">
                <a:solidFill>
                  <a:srgbClr val="FFFFFF"/>
                </a:solidFill>
                <a:latin typeface="Calibri"/>
                <a:cs typeface="Calibri"/>
              </a:rPr>
              <a:t> </a:t>
            </a:r>
            <a:r>
              <a:rPr sz="3530" b="1" spc="247" dirty="0">
                <a:solidFill>
                  <a:srgbClr val="FFFFFF"/>
                </a:solidFill>
                <a:latin typeface="Calibri"/>
                <a:cs typeface="Calibri"/>
              </a:rPr>
              <a:t>able</a:t>
            </a:r>
            <a:r>
              <a:rPr sz="3530" b="1" spc="-62" dirty="0">
                <a:solidFill>
                  <a:srgbClr val="FFFFFF"/>
                </a:solidFill>
                <a:latin typeface="Calibri"/>
                <a:cs typeface="Calibri"/>
              </a:rPr>
              <a:t> </a:t>
            </a:r>
            <a:r>
              <a:rPr sz="3530" b="1" spc="318" dirty="0">
                <a:solidFill>
                  <a:srgbClr val="FFFFFF"/>
                </a:solidFill>
                <a:latin typeface="Calibri"/>
                <a:cs typeface="Calibri"/>
              </a:rPr>
              <a:t>to</a:t>
            </a:r>
            <a:r>
              <a:rPr sz="3530" b="1" spc="-62" dirty="0">
                <a:solidFill>
                  <a:srgbClr val="FFFFFF"/>
                </a:solidFill>
                <a:latin typeface="Calibri"/>
                <a:cs typeface="Calibri"/>
              </a:rPr>
              <a:t> </a:t>
            </a:r>
            <a:r>
              <a:rPr sz="3530" b="1" spc="176" dirty="0">
                <a:solidFill>
                  <a:srgbClr val="FFFFFF"/>
                </a:solidFill>
                <a:latin typeface="Calibri"/>
                <a:cs typeface="Calibri"/>
              </a:rPr>
              <a:t>live</a:t>
            </a:r>
            <a:r>
              <a:rPr sz="3530" b="1" spc="-62" dirty="0">
                <a:solidFill>
                  <a:srgbClr val="FFFFFF"/>
                </a:solidFill>
                <a:latin typeface="Calibri"/>
                <a:cs typeface="Calibri"/>
              </a:rPr>
              <a:t> </a:t>
            </a:r>
            <a:r>
              <a:rPr sz="3530" b="1" spc="221" dirty="0">
                <a:solidFill>
                  <a:srgbClr val="FFFFFF"/>
                </a:solidFill>
                <a:latin typeface="Calibri"/>
                <a:cs typeface="Calibri"/>
              </a:rPr>
              <a:t>their</a:t>
            </a:r>
            <a:r>
              <a:rPr sz="3530" b="1" spc="-62" dirty="0">
                <a:solidFill>
                  <a:srgbClr val="FFFFFF"/>
                </a:solidFill>
                <a:latin typeface="Calibri"/>
                <a:cs typeface="Calibri"/>
              </a:rPr>
              <a:t> </a:t>
            </a:r>
            <a:r>
              <a:rPr sz="3530" b="1" spc="282" dirty="0">
                <a:solidFill>
                  <a:srgbClr val="FFFFFF"/>
                </a:solidFill>
                <a:latin typeface="Calibri"/>
                <a:cs typeface="Calibri"/>
              </a:rPr>
              <a:t>passion</a:t>
            </a:r>
            <a:r>
              <a:rPr sz="3530" b="1" spc="-62" dirty="0">
                <a:solidFill>
                  <a:srgbClr val="FFFFFF"/>
                </a:solidFill>
                <a:latin typeface="Calibri"/>
                <a:cs typeface="Calibri"/>
              </a:rPr>
              <a:t> </a:t>
            </a:r>
            <a:r>
              <a:rPr sz="3530" b="1" spc="247" dirty="0">
                <a:solidFill>
                  <a:srgbClr val="FFFFFF"/>
                </a:solidFill>
                <a:latin typeface="Calibri"/>
                <a:cs typeface="Calibri"/>
              </a:rPr>
              <a:t>for</a:t>
            </a:r>
            <a:endParaRPr sz="3530" dirty="0">
              <a:latin typeface="Calibri"/>
              <a:cs typeface="Calibri"/>
            </a:endParaRPr>
          </a:p>
          <a:p>
            <a:pPr marL="1422663"/>
            <a:r>
              <a:rPr sz="3530" b="1" spc="291" dirty="0">
                <a:solidFill>
                  <a:srgbClr val="FFFFFF"/>
                </a:solidFill>
                <a:latin typeface="Calibri"/>
                <a:cs typeface="Calibri"/>
              </a:rPr>
              <a:t>the</a:t>
            </a:r>
            <a:r>
              <a:rPr sz="3530" b="1" spc="-66" dirty="0">
                <a:solidFill>
                  <a:srgbClr val="FFFFFF"/>
                </a:solidFill>
                <a:latin typeface="Calibri"/>
                <a:cs typeface="Calibri"/>
              </a:rPr>
              <a:t> </a:t>
            </a:r>
            <a:r>
              <a:rPr sz="3530" b="1" spc="379" dirty="0">
                <a:solidFill>
                  <a:srgbClr val="FFFFFF"/>
                </a:solidFill>
                <a:latin typeface="Calibri"/>
                <a:cs typeface="Calibri"/>
              </a:rPr>
              <a:t>game</a:t>
            </a:r>
            <a:r>
              <a:rPr sz="3530" b="1" spc="-66" dirty="0">
                <a:solidFill>
                  <a:srgbClr val="FFFFFF"/>
                </a:solidFill>
                <a:latin typeface="Calibri"/>
                <a:cs typeface="Calibri"/>
              </a:rPr>
              <a:t> </a:t>
            </a:r>
            <a:r>
              <a:rPr sz="3530" b="1" spc="163" dirty="0">
                <a:solidFill>
                  <a:srgbClr val="FFFFFF"/>
                </a:solidFill>
                <a:latin typeface="Calibri"/>
                <a:cs typeface="Calibri"/>
              </a:rPr>
              <a:t>equally.</a:t>
            </a:r>
            <a:endParaRPr sz="3530" dirty="0">
              <a:latin typeface="Calibri"/>
              <a:cs typeface="Calibri"/>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31314" y="0"/>
            <a:ext cx="9144000" cy="6858000"/>
          </a:xfrm>
          <a:custGeom>
            <a:avLst/>
            <a:gdLst/>
            <a:ahLst/>
            <a:cxnLst/>
            <a:rect l="l" t="t" r="r" b="b"/>
            <a:pathLst>
              <a:path w="10058400" h="7772400">
                <a:moveTo>
                  <a:pt x="10058400" y="0"/>
                </a:moveTo>
                <a:lnTo>
                  <a:pt x="0" y="0"/>
                </a:lnTo>
                <a:lnTo>
                  <a:pt x="0" y="7772400"/>
                </a:lnTo>
                <a:lnTo>
                  <a:pt x="10058400" y="7772400"/>
                </a:lnTo>
                <a:lnTo>
                  <a:pt x="10058400" y="0"/>
                </a:lnTo>
                <a:close/>
              </a:path>
            </a:pathLst>
          </a:custGeom>
          <a:solidFill>
            <a:srgbClr val="054757"/>
          </a:solidFill>
        </p:spPr>
        <p:txBody>
          <a:bodyPr wrap="square" lIns="0" tIns="0" rIns="0" bIns="0" rtlCol="0"/>
          <a:lstStyle/>
          <a:p>
            <a:endParaRPr sz="1588"/>
          </a:p>
        </p:txBody>
      </p:sp>
      <p:pic>
        <p:nvPicPr>
          <p:cNvPr id="3" name="object 3" descr="Adapt the game logo"/>
          <p:cNvPicPr/>
          <p:nvPr/>
        </p:nvPicPr>
        <p:blipFill>
          <a:blip r:embed="rId2" cstate="print"/>
          <a:stretch>
            <a:fillRect/>
          </a:stretch>
        </p:blipFill>
        <p:spPr>
          <a:xfrm>
            <a:off x="4581037" y="764799"/>
            <a:ext cx="596546" cy="466827"/>
          </a:xfrm>
          <a:prstGeom prst="rect">
            <a:avLst/>
          </a:prstGeom>
        </p:spPr>
      </p:pic>
      <p:sp>
        <p:nvSpPr>
          <p:cNvPr id="8" name="object 6" descr="Adapt the game. For more information">
            <a:extLst>
              <a:ext uri="{FF2B5EF4-FFF2-40B4-BE49-F238E27FC236}">
                <a16:creationId xmlns:a16="http://schemas.microsoft.com/office/drawing/2014/main" id="{2BD3F5A9-58DF-33C3-D308-B5FBBD49A4FD}"/>
              </a:ext>
            </a:extLst>
          </p:cNvPr>
          <p:cNvSpPr txBox="1"/>
          <p:nvPr/>
        </p:nvSpPr>
        <p:spPr>
          <a:xfrm>
            <a:off x="1849716" y="1927649"/>
            <a:ext cx="6655734" cy="554541"/>
          </a:xfrm>
          <a:prstGeom prst="rect">
            <a:avLst/>
          </a:prstGeom>
        </p:spPr>
        <p:txBody>
          <a:bodyPr vert="horz" wrap="square" lIns="0" tIns="11206" rIns="0" bIns="0" rtlCol="0">
            <a:spAutoFit/>
          </a:bodyPr>
          <a:lstStyle/>
          <a:p>
            <a:pPr marL="11206" marR="4483" indent="495326">
              <a:spcBef>
                <a:spcPts val="88"/>
              </a:spcBef>
            </a:pPr>
            <a:r>
              <a:rPr lang="en-US" sz="3530" b="1" spc="291" dirty="0">
                <a:solidFill>
                  <a:srgbClr val="FFFFFF"/>
                </a:solidFill>
                <a:latin typeface="Calibri"/>
                <a:cs typeface="Calibri"/>
              </a:rPr>
              <a:t>For More Information</a:t>
            </a:r>
            <a:r>
              <a:rPr lang="en-US" sz="3530" b="1" spc="163" dirty="0">
                <a:solidFill>
                  <a:srgbClr val="FFFFFF"/>
                </a:solidFill>
                <a:latin typeface="Calibri"/>
                <a:cs typeface="Calibri"/>
              </a:rPr>
              <a:t> </a:t>
            </a:r>
            <a:endParaRPr sz="3530" dirty="0">
              <a:latin typeface="Calibri"/>
              <a:cs typeface="Calibri"/>
            </a:endParaRPr>
          </a:p>
        </p:txBody>
      </p:sp>
      <p:pic>
        <p:nvPicPr>
          <p:cNvPr id="7" name="object 7" descr="Qr code">
            <a:extLst>
              <a:ext uri="{FF2B5EF4-FFF2-40B4-BE49-F238E27FC236}">
                <a16:creationId xmlns:a16="http://schemas.microsoft.com/office/drawing/2014/main" id="{D9B56FCD-C8B1-ADCB-3F63-A3CDC812B430}"/>
              </a:ext>
            </a:extLst>
          </p:cNvPr>
          <p:cNvPicPr/>
          <p:nvPr/>
        </p:nvPicPr>
        <p:blipFill>
          <a:blip r:embed="rId3" cstate="print">
            <a:extLst>
              <a:ext uri="{28A0092B-C50C-407E-A947-70E740481C1C}">
                <a14:useLocalDpi xmlns:a14="http://schemas.microsoft.com/office/drawing/2010/main"/>
              </a:ext>
            </a:extLst>
          </a:blip>
          <a:stretch>
            <a:fillRect/>
          </a:stretch>
        </p:blipFill>
        <p:spPr>
          <a:xfrm>
            <a:off x="3262447" y="3429000"/>
            <a:ext cx="2492679" cy="2360445"/>
          </a:xfrm>
          <a:prstGeom prst="rect">
            <a:avLst/>
          </a:prstGeom>
        </p:spPr>
      </p:pic>
      <p:sp>
        <p:nvSpPr>
          <p:cNvPr id="4" name="object 4"/>
          <p:cNvSpPr/>
          <p:nvPr/>
        </p:nvSpPr>
        <p:spPr>
          <a:xfrm>
            <a:off x="4161405" y="745000"/>
            <a:ext cx="347382" cy="492499"/>
          </a:xfrm>
          <a:custGeom>
            <a:avLst/>
            <a:gdLst/>
            <a:ahLst/>
            <a:cxnLst/>
            <a:rect l="l" t="t" r="r" b="b"/>
            <a:pathLst>
              <a:path w="393700" h="558165">
                <a:moveTo>
                  <a:pt x="311797" y="52298"/>
                </a:moveTo>
                <a:lnTo>
                  <a:pt x="262432" y="0"/>
                </a:lnTo>
                <a:lnTo>
                  <a:pt x="210146" y="49364"/>
                </a:lnTo>
                <a:lnTo>
                  <a:pt x="259499" y="101663"/>
                </a:lnTo>
                <a:lnTo>
                  <a:pt x="311797" y="52298"/>
                </a:lnTo>
                <a:close/>
              </a:path>
              <a:path w="393700" h="558165">
                <a:moveTo>
                  <a:pt x="342226" y="390804"/>
                </a:moveTo>
                <a:lnTo>
                  <a:pt x="277774" y="323011"/>
                </a:lnTo>
                <a:lnTo>
                  <a:pt x="277774" y="389178"/>
                </a:lnTo>
                <a:lnTo>
                  <a:pt x="168414" y="493141"/>
                </a:lnTo>
                <a:lnTo>
                  <a:pt x="64452" y="383781"/>
                </a:lnTo>
                <a:lnTo>
                  <a:pt x="173812" y="279819"/>
                </a:lnTo>
                <a:lnTo>
                  <a:pt x="277774" y="389178"/>
                </a:lnTo>
                <a:lnTo>
                  <a:pt x="277774" y="323011"/>
                </a:lnTo>
                <a:lnTo>
                  <a:pt x="236715" y="279819"/>
                </a:lnTo>
                <a:lnTo>
                  <a:pt x="175437" y="215366"/>
                </a:lnTo>
                <a:lnTo>
                  <a:pt x="0" y="382155"/>
                </a:lnTo>
                <a:lnTo>
                  <a:pt x="166789" y="557580"/>
                </a:lnTo>
                <a:lnTo>
                  <a:pt x="234581" y="493141"/>
                </a:lnTo>
                <a:lnTo>
                  <a:pt x="342226" y="390804"/>
                </a:lnTo>
                <a:close/>
              </a:path>
              <a:path w="393700" h="558165">
                <a:moveTo>
                  <a:pt x="393496" y="171170"/>
                </a:moveTo>
                <a:lnTo>
                  <a:pt x="363486" y="138887"/>
                </a:lnTo>
                <a:lnTo>
                  <a:pt x="297205" y="200520"/>
                </a:lnTo>
                <a:lnTo>
                  <a:pt x="180098" y="74561"/>
                </a:lnTo>
                <a:lnTo>
                  <a:pt x="21513" y="222072"/>
                </a:lnTo>
                <a:lnTo>
                  <a:pt x="51523" y="254355"/>
                </a:lnTo>
                <a:lnTo>
                  <a:pt x="177850" y="136880"/>
                </a:lnTo>
                <a:lnTo>
                  <a:pt x="295148" y="263017"/>
                </a:lnTo>
                <a:lnTo>
                  <a:pt x="327418" y="233006"/>
                </a:lnTo>
                <a:lnTo>
                  <a:pt x="327215" y="232791"/>
                </a:lnTo>
                <a:lnTo>
                  <a:pt x="393496" y="171170"/>
                </a:lnTo>
                <a:close/>
              </a:path>
            </a:pathLst>
          </a:custGeom>
          <a:solidFill>
            <a:srgbClr val="FFFFFF"/>
          </a:solidFill>
        </p:spPr>
        <p:txBody>
          <a:bodyPr wrap="square" lIns="0" tIns="0" rIns="0" bIns="0" rtlCol="0"/>
          <a:lstStyle/>
          <a:p>
            <a:endParaRPr sz="1588"/>
          </a:p>
        </p:txBody>
      </p:sp>
    </p:spTree>
    <p:extLst>
      <p:ext uri="{BB962C8B-B14F-4D97-AF65-F5344CB8AC3E}">
        <p14:creationId xmlns:p14="http://schemas.microsoft.com/office/powerpoint/2010/main" val="277702343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pic>
        <p:nvPicPr>
          <p:cNvPr id="89" name="Google Shape;89;p1" descr="Imanyco logo"/>
          <p:cNvPicPr preferRelativeResize="0"/>
          <p:nvPr/>
        </p:nvPicPr>
        <p:blipFill rotWithShape="1">
          <a:blip r:embed="rId3">
            <a:alphaModFix/>
          </a:blip>
          <a:srcRect/>
          <a:stretch/>
        </p:blipFill>
        <p:spPr>
          <a:xfrm>
            <a:off x="514350" y="2660008"/>
            <a:ext cx="3635796" cy="1537985"/>
          </a:xfrm>
          <a:prstGeom prst="rect">
            <a:avLst/>
          </a:prstGeom>
          <a:noFill/>
          <a:ln>
            <a:noFill/>
          </a:ln>
        </p:spPr>
      </p:pic>
      <p:pic>
        <p:nvPicPr>
          <p:cNvPr id="84" name="Google Shape;84;p1" descr="A person smiling at camera"/>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6999000" y="3429000"/>
            <a:ext cx="2145000" cy="2571750"/>
          </a:xfrm>
          <a:prstGeom prst="rect">
            <a:avLst/>
          </a:prstGeom>
          <a:noFill/>
          <a:ln>
            <a:noFill/>
          </a:ln>
        </p:spPr>
      </p:pic>
      <p:sp>
        <p:nvSpPr>
          <p:cNvPr id="85" name="Google Shape;85;p1"/>
          <p:cNvSpPr/>
          <p:nvPr/>
        </p:nvSpPr>
        <p:spPr>
          <a:xfrm>
            <a:off x="7590640" y="1660110"/>
            <a:ext cx="961721" cy="966031"/>
          </a:xfrm>
          <a:custGeom>
            <a:avLst/>
            <a:gdLst/>
            <a:ahLst/>
            <a:cxnLst/>
            <a:rect l="l" t="t" r="r" b="b"/>
            <a:pathLst>
              <a:path w="6321665" h="6350000" extrusionOk="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a:ln>
            <a:noFill/>
          </a:ln>
        </p:spPr>
        <p:txBody>
          <a:bodyPr spcFirstLastPara="1" wrap="square" lIns="45713" tIns="45713" rIns="45713" bIns="45713" anchor="ctr" anchorCtr="0">
            <a:noAutofit/>
          </a:bodyPr>
          <a:lstStyle/>
          <a:p>
            <a:endParaRPr sz="900"/>
          </a:p>
        </p:txBody>
      </p:sp>
      <p:pic>
        <p:nvPicPr>
          <p:cNvPr id="86" name="Google Shape;86;p1" descr="A person smiling at camera&#10;&#10;Description automatically generated with low confidence"/>
          <p:cNvPicPr preferRelativeResize="0"/>
          <p:nvPr/>
        </p:nvPicPr>
        <p:blipFill rotWithShape="1">
          <a:blip r:embed="rId5" cstate="print">
            <a:alphaModFix/>
            <a:extLst>
              <a:ext uri="{28A0092B-C50C-407E-A947-70E740481C1C}">
                <a14:useLocalDpi xmlns:a14="http://schemas.microsoft.com/office/drawing/2010/main"/>
              </a:ext>
            </a:extLst>
          </a:blip>
          <a:srcRect/>
          <a:stretch/>
        </p:blipFill>
        <p:spPr>
          <a:xfrm>
            <a:off x="4854000" y="857250"/>
            <a:ext cx="2145000" cy="2571750"/>
          </a:xfrm>
          <a:prstGeom prst="rect">
            <a:avLst/>
          </a:prstGeom>
          <a:noFill/>
          <a:ln>
            <a:noFill/>
          </a:ln>
        </p:spPr>
      </p:pic>
      <p:pic>
        <p:nvPicPr>
          <p:cNvPr id="87" name="Google Shape;87;p1" descr="A person smiling at the camera&#10;&#10;Description automatically generated with medium confidence"/>
          <p:cNvPicPr preferRelativeResize="0"/>
          <p:nvPr/>
        </p:nvPicPr>
        <p:blipFill rotWithShape="1">
          <a:blip r:embed="rId6" cstate="print">
            <a:alphaModFix/>
            <a:extLst>
              <a:ext uri="{28A0092B-C50C-407E-A947-70E740481C1C}">
                <a14:useLocalDpi xmlns:a14="http://schemas.microsoft.com/office/drawing/2010/main"/>
              </a:ext>
            </a:extLst>
          </a:blip>
          <a:srcRect/>
          <a:stretch/>
        </p:blipFill>
        <p:spPr>
          <a:xfrm>
            <a:off x="6999000" y="857250"/>
            <a:ext cx="2145000" cy="2571750"/>
          </a:xfrm>
          <a:prstGeom prst="rect">
            <a:avLst/>
          </a:prstGeom>
          <a:noFill/>
          <a:ln>
            <a:noFill/>
          </a:ln>
        </p:spPr>
      </p:pic>
      <p:pic>
        <p:nvPicPr>
          <p:cNvPr id="88" name="Google Shape;88;p1" descr="A person with short hair and beard smiling&#10;&#10;Description automatically generated with low confidence"/>
          <p:cNvPicPr preferRelativeResize="0"/>
          <p:nvPr/>
        </p:nvPicPr>
        <p:blipFill rotWithShape="1">
          <a:blip r:embed="rId7" cstate="print">
            <a:alphaModFix/>
            <a:extLst>
              <a:ext uri="{28A0092B-C50C-407E-A947-70E740481C1C}">
                <a14:useLocalDpi xmlns:a14="http://schemas.microsoft.com/office/drawing/2010/main"/>
              </a:ext>
            </a:extLst>
          </a:blip>
          <a:srcRect/>
          <a:stretch/>
        </p:blipFill>
        <p:spPr>
          <a:xfrm>
            <a:off x="4854000" y="3429000"/>
            <a:ext cx="2145000" cy="2571750"/>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pic>
        <p:nvPicPr>
          <p:cNvPr id="95" name="Google Shape;95;p2" descr="A young child sitting at a table&#10;&#10;"/>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a:off x="3447613" y="1839761"/>
            <a:ext cx="2248774" cy="3178479"/>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pic>
        <p:nvPicPr>
          <p:cNvPr id="100" name="Google Shape;100;p3" descr="A black background with a black square that reads Koda&#10;&#10;"/>
          <p:cNvPicPr preferRelativeResize="0"/>
          <p:nvPr/>
        </p:nvPicPr>
        <p:blipFill rotWithShape="1">
          <a:blip r:embed="rId3">
            <a:alphaModFix/>
          </a:blip>
          <a:srcRect/>
          <a:stretch/>
        </p:blipFill>
        <p:spPr>
          <a:xfrm>
            <a:off x="2390885" y="2056613"/>
            <a:ext cx="4362231" cy="2744774"/>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pic>
        <p:nvPicPr>
          <p:cNvPr id="105" name="Google Shape;105;p4" descr="A person holding a cellphone&#10;&#10;"/>
          <p:cNvPicPr preferRelativeResize="0"/>
          <p:nvPr/>
        </p:nvPicPr>
        <p:blipFill rotWithShape="1">
          <a:blip r:embed="rId3">
            <a:alphaModFix/>
          </a:blip>
          <a:srcRect/>
          <a:stretch/>
        </p:blipFill>
        <p:spPr>
          <a:xfrm>
            <a:off x="690516" y="1468851"/>
            <a:ext cx="7762969" cy="3920299"/>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pic>
        <p:nvPicPr>
          <p:cNvPr id="113" name="Google Shape;113;p5" descr="A screen shot of a phone&#10;"/>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a:off x="0" y="857251"/>
            <a:ext cx="5048449" cy="6322892"/>
          </a:xfrm>
          <a:prstGeom prst="rect">
            <a:avLst/>
          </a:prstGeom>
          <a:noFill/>
          <a:ln>
            <a:noFill/>
          </a:ln>
        </p:spPr>
      </p:pic>
      <p:sp>
        <p:nvSpPr>
          <p:cNvPr id="111" name="Google Shape;111;p5"/>
          <p:cNvSpPr/>
          <p:nvPr/>
        </p:nvSpPr>
        <p:spPr>
          <a:xfrm>
            <a:off x="5048449" y="857250"/>
            <a:ext cx="4095552" cy="2571750"/>
          </a:xfrm>
          <a:custGeom>
            <a:avLst/>
            <a:gdLst/>
            <a:ahLst/>
            <a:cxnLst/>
            <a:rect l="l" t="t" r="r" b="b"/>
            <a:pathLst>
              <a:path w="2770818" h="1739900" extrusionOk="0">
                <a:moveTo>
                  <a:pt x="0" y="0"/>
                </a:moveTo>
                <a:lnTo>
                  <a:pt x="2770818" y="0"/>
                </a:lnTo>
                <a:lnTo>
                  <a:pt x="2770818" y="1739900"/>
                </a:lnTo>
                <a:lnTo>
                  <a:pt x="0" y="1739900"/>
                </a:lnTo>
                <a:close/>
              </a:path>
            </a:pathLst>
          </a:custGeom>
          <a:solidFill>
            <a:srgbClr val="BFD1A0"/>
          </a:solidFill>
          <a:ln>
            <a:noFill/>
          </a:ln>
        </p:spPr>
      </p:sp>
      <p:pic>
        <p:nvPicPr>
          <p:cNvPr id="114" name="Google Shape;114;p5" descr="Two people sitting in chairs in a room&#10;&#10;Description automatically generated with low confidence"/>
          <p:cNvPicPr preferRelativeResize="0"/>
          <p:nvPr/>
        </p:nvPicPr>
        <p:blipFill rotWithShape="1">
          <a:blip r:embed="rId4" cstate="print">
            <a:alphaModFix/>
            <a:extLst>
              <a:ext uri="{28A0092B-C50C-407E-A947-70E740481C1C}">
                <a14:useLocalDpi xmlns:a14="http://schemas.microsoft.com/office/drawing/2010/main"/>
              </a:ext>
            </a:extLst>
          </a:blip>
          <a:srcRect r="-1"/>
          <a:stretch/>
        </p:blipFill>
        <p:spPr>
          <a:xfrm>
            <a:off x="5048449" y="857250"/>
            <a:ext cx="4095552" cy="2571750"/>
          </a:xfrm>
          <a:prstGeom prst="rect">
            <a:avLst/>
          </a:prstGeom>
          <a:noFill/>
          <a:ln>
            <a:noFill/>
          </a:ln>
        </p:spPr>
      </p:pic>
      <p:pic>
        <p:nvPicPr>
          <p:cNvPr id="115" name="Google Shape;115;p5" descr="A group of people standing outside&#10;&#10;Description automatically generated with medium confidence"/>
          <p:cNvPicPr preferRelativeResize="0"/>
          <p:nvPr/>
        </p:nvPicPr>
        <p:blipFill rotWithShape="1">
          <a:blip r:embed="rId5" cstate="print">
            <a:alphaModFix/>
            <a:extLst>
              <a:ext uri="{28A0092B-C50C-407E-A947-70E740481C1C}">
                <a14:useLocalDpi xmlns:a14="http://schemas.microsoft.com/office/drawing/2010/main"/>
              </a:ext>
            </a:extLst>
          </a:blip>
          <a:srcRect/>
          <a:stretch/>
        </p:blipFill>
        <p:spPr>
          <a:xfrm>
            <a:off x="5048449" y="3352800"/>
            <a:ext cx="4095552" cy="3827342"/>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pic>
        <p:nvPicPr>
          <p:cNvPr id="120" name="Google Shape;120;p6" descr="A picture a girls face smiling."/>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a:off x="853107" y="1339850"/>
            <a:ext cx="3227735" cy="4178300"/>
          </a:xfrm>
          <a:prstGeom prst="rect">
            <a:avLst/>
          </a:prstGeom>
          <a:noFill/>
          <a:ln>
            <a:noFill/>
          </a:ln>
        </p:spPr>
      </p:pic>
      <p:sp>
        <p:nvSpPr>
          <p:cNvPr id="122" name="Google Shape;122;p6"/>
          <p:cNvSpPr txBox="1"/>
          <p:nvPr/>
        </p:nvSpPr>
        <p:spPr>
          <a:xfrm>
            <a:off x="4572000" y="1668547"/>
            <a:ext cx="3622330" cy="507811"/>
          </a:xfrm>
          <a:prstGeom prst="rect">
            <a:avLst/>
          </a:prstGeom>
          <a:noFill/>
          <a:ln>
            <a:noFill/>
          </a:ln>
        </p:spPr>
        <p:txBody>
          <a:bodyPr spcFirstLastPara="1" wrap="square" lIns="45713" tIns="22850" rIns="45713" bIns="22850" anchor="t" anchorCtr="0">
            <a:spAutoFit/>
          </a:bodyPr>
          <a:lstStyle/>
          <a:p>
            <a:r>
              <a:rPr lang="en-US" sz="3000" b="1" dirty="0">
                <a:solidFill>
                  <a:schemeClr val="dk1"/>
                </a:solidFill>
                <a:latin typeface="Calibri"/>
                <a:ea typeface="Calibri"/>
                <a:cs typeface="Calibri"/>
                <a:sym typeface="Calibri"/>
              </a:rPr>
              <a:t>Contact information  </a:t>
            </a:r>
            <a:endParaRPr sz="900" dirty="0"/>
          </a:p>
        </p:txBody>
      </p:sp>
      <p:pic>
        <p:nvPicPr>
          <p:cNvPr id="121" name="Google Shape;121;p6" descr="A qr code on a black background&#10;&#10;Description automatically generated"/>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4876627" y="2176380"/>
            <a:ext cx="3013076" cy="3013074"/>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Empowering Communities through Financial Literacy">
            <a:extLst>
              <a:ext uri="{FF2B5EF4-FFF2-40B4-BE49-F238E27FC236}">
                <a16:creationId xmlns:a16="http://schemas.microsoft.com/office/drawing/2014/main" id="{F585E2E0-AD2E-2610-E12F-F929AED16CA1}"/>
              </a:ext>
            </a:extLst>
          </p:cNvPr>
          <p:cNvPicPr>
            <a:picLocks noChangeAspect="1"/>
          </p:cNvPicPr>
          <p:nvPr/>
        </p:nvPicPr>
        <p:blipFill>
          <a:blip r:embed="rId2"/>
          <a:stretch>
            <a:fillRect/>
          </a:stretch>
        </p:blipFill>
        <p:spPr>
          <a:xfrm>
            <a:off x="1922318" y="0"/>
            <a:ext cx="5299364" cy="6858000"/>
          </a:xfrm>
          <a:prstGeom prst="rect">
            <a:avLst/>
          </a:prstGeom>
        </p:spPr>
      </p:pic>
    </p:spTree>
    <p:extLst>
      <p:ext uri="{BB962C8B-B14F-4D97-AF65-F5344CB8AC3E}">
        <p14:creationId xmlns:p14="http://schemas.microsoft.com/office/powerpoint/2010/main" val="135533311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text, screenshot, online advertising, website&#10;&#10;Description automatically generated">
            <a:extLst>
              <a:ext uri="{FF2B5EF4-FFF2-40B4-BE49-F238E27FC236}">
                <a16:creationId xmlns:a16="http://schemas.microsoft.com/office/drawing/2014/main" id="{A3FEFCB0-E29C-4369-C653-EACCD652D89C}"/>
              </a:ext>
            </a:extLst>
          </p:cNvPr>
          <p:cNvPicPr>
            <a:picLocks noChangeAspect="1"/>
          </p:cNvPicPr>
          <p:nvPr/>
        </p:nvPicPr>
        <p:blipFill>
          <a:blip r:embed="rId2"/>
          <a:stretch>
            <a:fillRect/>
          </a:stretch>
        </p:blipFill>
        <p:spPr>
          <a:xfrm>
            <a:off x="2008909" y="0"/>
            <a:ext cx="5116421" cy="6857999"/>
          </a:xfrm>
          <a:prstGeom prst="rect">
            <a:avLst/>
          </a:prstGeom>
        </p:spPr>
      </p:pic>
    </p:spTree>
    <p:extLst>
      <p:ext uri="{BB962C8B-B14F-4D97-AF65-F5344CB8AC3E}">
        <p14:creationId xmlns:p14="http://schemas.microsoft.com/office/powerpoint/2010/main" val="10257602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descr="Welcome  ">
            <a:extLst>
              <a:ext uri="{FF2B5EF4-FFF2-40B4-BE49-F238E27FC236}">
                <a16:creationId xmlns:a16="http://schemas.microsoft.com/office/drawing/2014/main" id="{F6C9D892-8FFE-3A5D-FD5B-885F2DD1F3BE}"/>
              </a:ext>
            </a:extLst>
          </p:cNvPr>
          <p:cNvSpPr>
            <a:spLocks noGrp="1" noChangeArrowheads="1"/>
          </p:cNvSpPr>
          <p:nvPr>
            <p:ph type="ctrTitle"/>
          </p:nvPr>
        </p:nvSpPr>
        <p:spPr>
          <a:xfrm>
            <a:off x="609600" y="408214"/>
            <a:ext cx="7315200" cy="762000"/>
          </a:xfrm>
        </p:spPr>
        <p:txBody>
          <a:bodyPr>
            <a:normAutofit/>
          </a:bodyPr>
          <a:lstStyle/>
          <a:p>
            <a:pPr eaLnBrk="1" hangingPunct="1"/>
            <a:r>
              <a:rPr lang="en-US" altLang="en-US" b="1" dirty="0">
                <a:solidFill>
                  <a:srgbClr val="00B0F0"/>
                </a:solidFill>
              </a:rPr>
              <a:t>Welcome</a:t>
            </a:r>
            <a:r>
              <a:rPr lang="en-US" altLang="en-US" dirty="0">
                <a:solidFill>
                  <a:srgbClr val="00B0F0"/>
                </a:solidFill>
              </a:rPr>
              <a:t>  </a:t>
            </a:r>
          </a:p>
        </p:txBody>
      </p:sp>
      <p:sp>
        <p:nvSpPr>
          <p:cNvPr id="13315" name="Rectangle 3" descr="Andy Arias                                                        DEIA &amp; Policy Subject Matter Expert&#10;">
            <a:extLst>
              <a:ext uri="{FF2B5EF4-FFF2-40B4-BE49-F238E27FC236}">
                <a16:creationId xmlns:a16="http://schemas.microsoft.com/office/drawing/2014/main" id="{71153295-416D-9238-F600-B1FA14C57290}"/>
              </a:ext>
            </a:extLst>
          </p:cNvPr>
          <p:cNvSpPr>
            <a:spLocks noGrp="1" noChangeArrowheads="1"/>
          </p:cNvSpPr>
          <p:nvPr>
            <p:ph type="subTitle" idx="1"/>
          </p:nvPr>
        </p:nvSpPr>
        <p:spPr>
          <a:xfrm>
            <a:off x="3984170" y="3298371"/>
            <a:ext cx="5159829" cy="3151415"/>
          </a:xfrm>
        </p:spPr>
        <p:txBody>
          <a:bodyPr>
            <a:normAutofit fontScale="47500" lnSpcReduction="20000"/>
          </a:bodyPr>
          <a:lstStyle/>
          <a:p>
            <a:pPr defTabSz="685800" eaLnBrk="1" fontAlgn="auto" hangingPunct="1">
              <a:spcBef>
                <a:spcPts val="750"/>
              </a:spcBef>
              <a:spcAft>
                <a:spcPts val="750"/>
              </a:spcAft>
              <a:defRPr/>
            </a:pPr>
            <a:endParaRPr lang="en-US" altLang="en-US" sz="2400" dirty="0">
              <a:solidFill>
                <a:schemeClr val="tx1"/>
              </a:solidFill>
            </a:endParaRPr>
          </a:p>
          <a:p>
            <a:pPr defTabSz="685800" eaLnBrk="1" fontAlgn="auto" hangingPunct="1">
              <a:spcBef>
                <a:spcPts val="750"/>
              </a:spcBef>
              <a:spcAft>
                <a:spcPts val="750"/>
              </a:spcAft>
              <a:defRPr/>
            </a:pPr>
            <a:endParaRPr lang="en-US" altLang="en-US" sz="2400" dirty="0"/>
          </a:p>
          <a:p>
            <a:pPr defTabSz="685800" eaLnBrk="1" fontAlgn="auto" hangingPunct="1">
              <a:spcBef>
                <a:spcPts val="750"/>
              </a:spcBef>
              <a:spcAft>
                <a:spcPts val="750"/>
              </a:spcAft>
              <a:defRPr/>
            </a:pPr>
            <a:endParaRPr lang="en-US" altLang="en-US" sz="2400" dirty="0">
              <a:solidFill>
                <a:schemeClr val="tx1"/>
              </a:solidFill>
            </a:endParaRPr>
          </a:p>
          <a:p>
            <a:pPr defTabSz="685800" eaLnBrk="1" fontAlgn="auto" hangingPunct="1">
              <a:spcBef>
                <a:spcPts val="750"/>
              </a:spcBef>
              <a:spcAft>
                <a:spcPts val="750"/>
              </a:spcAft>
              <a:defRPr/>
            </a:pPr>
            <a:endParaRPr lang="en-US" altLang="en-US" sz="2400" dirty="0">
              <a:solidFill>
                <a:schemeClr val="tx1"/>
              </a:solidFill>
            </a:endParaRPr>
          </a:p>
          <a:p>
            <a:pPr defTabSz="685800" eaLnBrk="1" fontAlgn="auto" hangingPunct="1">
              <a:lnSpc>
                <a:spcPct val="120000"/>
              </a:lnSpc>
              <a:spcBef>
                <a:spcPts val="750"/>
              </a:spcBef>
              <a:spcAft>
                <a:spcPts val="750"/>
              </a:spcAft>
              <a:defRPr/>
            </a:pPr>
            <a:r>
              <a:rPr lang="en-US" altLang="en-US" sz="5100" b="1" dirty="0">
                <a:solidFill>
                  <a:schemeClr val="tx1"/>
                </a:solidFill>
              </a:rPr>
              <a:t>Andy Arias                                                        </a:t>
            </a:r>
            <a:r>
              <a:rPr lang="en-US" sz="5100" dirty="0">
                <a:solidFill>
                  <a:srgbClr val="500050"/>
                </a:solidFill>
              </a:rPr>
              <a:t>DEIA &amp; Policy Subject Matter Expert</a:t>
            </a:r>
            <a:endParaRPr lang="en-US" altLang="en-US" sz="5100" dirty="0">
              <a:solidFill>
                <a:schemeClr val="tx1"/>
              </a:solidFill>
            </a:endParaRPr>
          </a:p>
          <a:p>
            <a:pPr marL="0" marR="0" lvl="0" indent="0" algn="l" defTabSz="685800" rtl="0" eaLnBrk="1" fontAlgn="auto" latinLnBrk="0" hangingPunct="1">
              <a:spcBef>
                <a:spcPts val="750"/>
              </a:spcBef>
              <a:spcAft>
                <a:spcPts val="750"/>
              </a:spcAft>
              <a:buClrTx/>
              <a:buSzTx/>
              <a:buFont typeface="Arial" panose="020B0604020202020204" pitchFamily="34" charset="0"/>
              <a:buNone/>
              <a:tabLst/>
              <a:defRPr/>
            </a:pPr>
            <a:endParaRPr lang="en-US" sz="2400" b="1" dirty="0">
              <a:solidFill>
                <a:prstClr val="black"/>
              </a:solidFill>
              <a:ea typeface="Times New Roman" panose="02020603050405020304" pitchFamily="18" charset="0"/>
              <a:cs typeface="Calibri" panose="020F0502020204030204" pitchFamily="34" charset="0"/>
            </a:endParaRPr>
          </a:p>
          <a:p>
            <a:pPr marL="0" marR="0" lvl="0" indent="0" algn="l" defTabSz="685800" rtl="0" eaLnBrk="1" fontAlgn="auto" latinLnBrk="0" hangingPunct="1">
              <a:spcBef>
                <a:spcPts val="750"/>
              </a:spcBef>
              <a:spcAft>
                <a:spcPts val="750"/>
              </a:spcAft>
              <a:buClrTx/>
              <a:buSzTx/>
              <a:buFont typeface="Arial" panose="020B0604020202020204" pitchFamily="34" charset="0"/>
              <a:buNone/>
              <a:tabLst/>
              <a:defRPr/>
            </a:pPr>
            <a:r>
              <a:rPr lang="en-US" sz="2400" b="1" dirty="0">
                <a:solidFill>
                  <a:prstClr val="black"/>
                </a:solidFill>
                <a:ea typeface="Times New Roman" panose="02020603050405020304" pitchFamily="18" charset="0"/>
                <a:cs typeface="Calibri" panose="020F0502020204030204" pitchFamily="34" charset="0"/>
              </a:rPr>
              <a:t>					</a:t>
            </a:r>
          </a:p>
          <a:p>
            <a:pPr marL="0" marR="0" lvl="0" indent="0" algn="l" defTabSz="685800" rtl="0" eaLnBrk="1" fontAlgn="auto" latinLnBrk="0" hangingPunct="1">
              <a:spcBef>
                <a:spcPts val="750"/>
              </a:spcBef>
              <a:spcAft>
                <a:spcPts val="750"/>
              </a:spcAft>
              <a:buClrTx/>
              <a:buSzTx/>
              <a:buFont typeface="Arial" panose="020B0604020202020204" pitchFamily="34" charset="0"/>
              <a:buNone/>
              <a:tabLst/>
              <a:defRPr/>
            </a:pPr>
            <a:r>
              <a:rPr kumimoji="0" lang="en-US" sz="1800" b="1" i="0" u="none" strike="noStrike" kern="1200" cap="none" spc="0" normalizeH="0" baseline="0" noProof="0" dirty="0">
                <a:ln>
                  <a:noFill/>
                </a:ln>
                <a:solidFill>
                  <a:prstClr val="black"/>
                </a:solidFill>
                <a:effectLst/>
                <a:uLnTx/>
                <a:uFillTx/>
                <a:ea typeface="Times New Roman" panose="02020603050405020304" pitchFamily="18" charset="0"/>
                <a:cs typeface="Calibri" panose="020F0502020204030204" pitchFamily="34" charset="0"/>
              </a:rPr>
              <a:t> </a:t>
            </a:r>
          </a:p>
          <a:p>
            <a:pPr marL="0" marR="0" lvl="0" indent="0" algn="l" defTabSz="685800" rtl="0" eaLnBrk="1" fontAlgn="auto" latinLnBrk="0" hangingPunct="1">
              <a:lnSpc>
                <a:spcPct val="90000"/>
              </a:lnSpc>
              <a:spcBef>
                <a:spcPts val="750"/>
              </a:spcBef>
              <a:spcAft>
                <a:spcPts val="750"/>
              </a:spcAft>
              <a:buClrTx/>
              <a:buSzTx/>
              <a:buFont typeface="Arial" panose="020B0604020202020204" pitchFamily="34" charset="0"/>
              <a:buNone/>
              <a:tabLst/>
              <a:defRPr/>
            </a:pPr>
            <a:endParaRPr kumimoji="0" lang="en-US" sz="2400" b="1" i="0" u="none" strike="noStrike" kern="1200" cap="none" spc="0" normalizeH="0" baseline="0" noProof="0" dirty="0">
              <a:ln>
                <a:noFill/>
              </a:ln>
              <a:solidFill>
                <a:prstClr val="black"/>
              </a:solidFill>
              <a:effectLst/>
              <a:uLnTx/>
              <a:uFillTx/>
              <a:ea typeface="Times New Roman" panose="02020603050405020304" pitchFamily="18" charset="0"/>
              <a:cs typeface="Calibri" panose="020F0502020204030204" pitchFamily="34" charset="0"/>
            </a:endParaRPr>
          </a:p>
          <a:p>
            <a:pPr eaLnBrk="1" hangingPunct="1">
              <a:lnSpc>
                <a:spcPct val="90000"/>
              </a:lnSpc>
            </a:pPr>
            <a:endParaRPr lang="en-US" altLang="en-US" dirty="0">
              <a:solidFill>
                <a:schemeClr val="tx1"/>
              </a:solidFill>
            </a:endParaRPr>
          </a:p>
        </p:txBody>
      </p:sp>
      <p:pic>
        <p:nvPicPr>
          <p:cNvPr id="3" name="Picture 2" descr="A picture of Andy Arias in a wheelchair&#10;&#10;">
            <a:extLst>
              <a:ext uri="{FF2B5EF4-FFF2-40B4-BE49-F238E27FC236}">
                <a16:creationId xmlns:a16="http://schemas.microsoft.com/office/drawing/2014/main" id="{1558F639-AA48-B963-A14A-07635E3DECC9}"/>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19743" y="1518557"/>
            <a:ext cx="3775165" cy="4718957"/>
          </a:xfrm>
          <a:prstGeom prst="rect">
            <a:avLst/>
          </a:prstGeom>
        </p:spPr>
      </p:pic>
      <p:pic>
        <p:nvPicPr>
          <p:cNvPr id="4" name="Picture 3" descr="Ability360 logo">
            <a:extLst>
              <a:ext uri="{FF2B5EF4-FFF2-40B4-BE49-F238E27FC236}">
                <a16:creationId xmlns:a16="http://schemas.microsoft.com/office/drawing/2014/main" id="{5BC346CD-7383-0C96-7E48-F071209B48C3}"/>
              </a:ext>
            </a:extLst>
          </p:cNvPr>
          <p:cNvPicPr>
            <a:picLocks noChangeAspect="1"/>
          </p:cNvPicPr>
          <p:nvPr/>
        </p:nvPicPr>
        <p:blipFill>
          <a:blip r:embed="rId4"/>
          <a:srcRect/>
          <a:stretch/>
        </p:blipFill>
        <p:spPr>
          <a:xfrm>
            <a:off x="6674057" y="6237514"/>
            <a:ext cx="2350200" cy="293775"/>
          </a:xfrm>
          <a:prstGeom prst="rect">
            <a:avLst/>
          </a:prstGeom>
        </p:spPr>
      </p:pic>
    </p:spTree>
    <p:extLst>
      <p:ext uri="{BB962C8B-B14F-4D97-AF65-F5344CB8AC3E}">
        <p14:creationId xmlns:p14="http://schemas.microsoft.com/office/powerpoint/2010/main" val="37159910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descr="The Money Hub Flyer breakdown"/>
          <p:cNvSpPr/>
          <p:nvPr/>
        </p:nvSpPr>
        <p:spPr>
          <a:xfrm>
            <a:off x="1922318" y="-21644"/>
            <a:ext cx="4939807" cy="6897766"/>
          </a:xfrm>
          <a:prstGeom prst="rect">
            <a:avLst/>
          </a:prstGeom>
          <a:blipFill>
            <a:blip r:embed="rId2" cstate="print"/>
            <a:stretch>
              <a:fillRect/>
            </a:stretch>
          </a:blipFill>
        </p:spPr>
        <p:txBody>
          <a:bodyPr wrap="square" lIns="0" tIns="0" rIns="0" bIns="0" rtlCol="0">
            <a:spAutoFit/>
          </a:bodyPr>
          <a:lstStyle/>
          <a:p>
            <a:pPr defTabSz="623438"/>
            <a:endParaRPr sz="1227">
              <a:solidFill>
                <a:prstClr val="black"/>
              </a:solidFill>
              <a:latin typeface="Calibri"/>
            </a:endParaRPr>
          </a:p>
        </p:txBody>
      </p:sp>
      <p:sp>
        <p:nvSpPr>
          <p:cNvPr id="3" name="object 3"/>
          <p:cNvSpPr txBox="1"/>
          <p:nvPr/>
        </p:nvSpPr>
        <p:spPr>
          <a:xfrm>
            <a:off x="2324614" y="2155150"/>
            <a:ext cx="4623182" cy="641201"/>
          </a:xfrm>
          <a:prstGeom prst="rect">
            <a:avLst/>
          </a:prstGeom>
        </p:spPr>
        <p:txBody>
          <a:bodyPr vert="horz" wrap="square" lIns="0" tIns="0" rIns="0" bIns="0" rtlCol="0">
            <a:spAutoFit/>
          </a:bodyPr>
          <a:lstStyle/>
          <a:p>
            <a:pPr defTabSz="623438">
              <a:lnSpc>
                <a:spcPts val="1145"/>
              </a:lnSpc>
            </a:pPr>
            <a:r>
              <a:rPr sz="955" dirty="0">
                <a:solidFill>
                  <a:srgbClr val="000000"/>
                </a:solidFill>
                <a:latin typeface="CUGWET+Barlow-Regular"/>
                <a:cs typeface="CUGWET+Barlow-Regular"/>
              </a:rPr>
              <a:t>The Money Hub education app goes </a:t>
            </a:r>
            <a:r>
              <a:rPr sz="955" spc="-8" dirty="0">
                <a:solidFill>
                  <a:srgbClr val="000000"/>
                </a:solidFill>
                <a:latin typeface="CUGWET+Barlow-Regular"/>
                <a:cs typeface="CUGWET+Barlow-Regular"/>
              </a:rPr>
              <a:t>beyond</a:t>
            </a:r>
            <a:r>
              <a:rPr sz="955" spc="8" dirty="0">
                <a:solidFill>
                  <a:srgbClr val="000000"/>
                </a:solidFill>
                <a:latin typeface="CUGWET+Barlow-Regular"/>
                <a:cs typeface="CUGWET+Barlow-Regular"/>
              </a:rPr>
              <a:t> </a:t>
            </a:r>
            <a:r>
              <a:rPr sz="955" dirty="0">
                <a:solidFill>
                  <a:srgbClr val="000000"/>
                </a:solidFill>
                <a:latin typeface="CUGWET+Barlow-Regular"/>
                <a:cs typeface="CUGWET+Barlow-Regular"/>
              </a:rPr>
              <a:t>the typical e-learning experience,</a:t>
            </a:r>
            <a:r>
              <a:rPr sz="955" spc="-22" dirty="0">
                <a:solidFill>
                  <a:srgbClr val="000000"/>
                </a:solidFill>
                <a:latin typeface="CUGWET+Barlow-Regular"/>
                <a:cs typeface="CUGWET+Barlow-Regular"/>
              </a:rPr>
              <a:t> </a:t>
            </a:r>
            <a:r>
              <a:rPr sz="955" dirty="0">
                <a:solidFill>
                  <a:srgbClr val="000000"/>
                </a:solidFill>
                <a:latin typeface="CUGWET+Barlow-Regular"/>
                <a:cs typeface="CUGWET+Barlow-Regular"/>
              </a:rPr>
              <a:t>engaging</a:t>
            </a:r>
          </a:p>
          <a:p>
            <a:pPr marL="104677" defTabSz="623438">
              <a:lnSpc>
                <a:spcPts val="1145"/>
              </a:lnSpc>
              <a:spcBef>
                <a:spcPts val="150"/>
              </a:spcBef>
            </a:pPr>
            <a:r>
              <a:rPr sz="955" dirty="0">
                <a:solidFill>
                  <a:srgbClr val="000000"/>
                </a:solidFill>
                <a:latin typeface="CUGWET+Barlow-Regular"/>
                <a:cs typeface="CUGWET+Barlow-Regular"/>
              </a:rPr>
              <a:t>students around ﬁnancial literacy topics through games and challenges. Our app is</a:t>
            </a:r>
          </a:p>
          <a:p>
            <a:pPr marL="18720" defTabSz="623438">
              <a:lnSpc>
                <a:spcPts val="1145"/>
              </a:lnSpc>
              <a:spcBef>
                <a:spcPts val="184"/>
              </a:spcBef>
            </a:pPr>
            <a:r>
              <a:rPr sz="955" dirty="0">
                <a:solidFill>
                  <a:srgbClr val="000000"/>
                </a:solidFill>
                <a:latin typeface="CUGWET+Barlow-Regular"/>
                <a:cs typeface="CUGWET+Barlow-Regular"/>
              </a:rPr>
              <a:t>designed </a:t>
            </a:r>
            <a:r>
              <a:rPr sz="955" spc="-22" dirty="0">
                <a:solidFill>
                  <a:srgbClr val="000000"/>
                </a:solidFill>
                <a:latin typeface="CUGWET+Barlow-Regular"/>
                <a:cs typeface="CUGWET+Barlow-Regular"/>
              </a:rPr>
              <a:t>for</a:t>
            </a:r>
            <a:r>
              <a:rPr sz="955" spc="22" dirty="0">
                <a:solidFill>
                  <a:srgbClr val="000000"/>
                </a:solidFill>
                <a:latin typeface="CUGWET+Barlow-Regular"/>
                <a:cs typeface="CUGWET+Barlow-Regular"/>
              </a:rPr>
              <a:t> </a:t>
            </a:r>
            <a:r>
              <a:rPr sz="955" dirty="0">
                <a:solidFill>
                  <a:srgbClr val="000000"/>
                </a:solidFill>
                <a:latin typeface="CUGWET+Barlow-Regular"/>
                <a:cs typeface="CUGWET+Barlow-Regular"/>
              </a:rPr>
              <a:t>students </a:t>
            </a:r>
            <a:r>
              <a:rPr sz="955" spc="-14" dirty="0">
                <a:solidFill>
                  <a:srgbClr val="000000"/>
                </a:solidFill>
                <a:latin typeface="CUGWET+Barlow-Regular"/>
                <a:cs typeface="CUGWET+Barlow-Regular"/>
              </a:rPr>
              <a:t>to</a:t>
            </a:r>
            <a:r>
              <a:rPr sz="955" spc="14" dirty="0">
                <a:solidFill>
                  <a:srgbClr val="000000"/>
                </a:solidFill>
                <a:latin typeface="CUGWET+Barlow-Regular"/>
                <a:cs typeface="CUGWET+Barlow-Regular"/>
              </a:rPr>
              <a:t> </a:t>
            </a:r>
            <a:r>
              <a:rPr sz="955" dirty="0">
                <a:solidFill>
                  <a:srgbClr val="000000"/>
                </a:solidFill>
                <a:latin typeface="CUGWET+Barlow-Regular"/>
                <a:cs typeface="CUGWET+Barlow-Regular"/>
              </a:rPr>
              <a:t>learn at their </a:t>
            </a:r>
            <a:r>
              <a:rPr sz="955" spc="-10" dirty="0">
                <a:solidFill>
                  <a:srgbClr val="000000"/>
                </a:solidFill>
                <a:latin typeface="CUGWET+Barlow-Regular"/>
                <a:cs typeface="CUGWET+Barlow-Regular"/>
              </a:rPr>
              <a:t>own</a:t>
            </a:r>
            <a:r>
              <a:rPr sz="955" spc="10" dirty="0">
                <a:solidFill>
                  <a:srgbClr val="000000"/>
                </a:solidFill>
                <a:latin typeface="CUGWET+Barlow-Regular"/>
                <a:cs typeface="CUGWET+Barlow-Regular"/>
              </a:rPr>
              <a:t> </a:t>
            </a:r>
            <a:r>
              <a:rPr sz="955" dirty="0">
                <a:solidFill>
                  <a:srgbClr val="000000"/>
                </a:solidFill>
                <a:latin typeface="CUGWET+Barlow-Regular"/>
                <a:cs typeface="CUGWET+Barlow-Regular"/>
              </a:rPr>
              <a:t>pace and rewards progress with points and</a:t>
            </a:r>
          </a:p>
          <a:p>
            <a:pPr marL="705855" defTabSz="623438">
              <a:lnSpc>
                <a:spcPts val="1145"/>
              </a:lnSpc>
              <a:spcBef>
                <a:spcPts val="150"/>
              </a:spcBef>
            </a:pPr>
            <a:r>
              <a:rPr sz="955" dirty="0">
                <a:solidFill>
                  <a:srgbClr val="000000"/>
                </a:solidFill>
                <a:latin typeface="CUGWET+Barlow-Regular"/>
                <a:cs typeface="CUGWET+Barlow-Regular"/>
              </a:rPr>
              <a:t>badges as students make their </a:t>
            </a:r>
            <a:r>
              <a:rPr sz="955" spc="-7" dirty="0">
                <a:solidFill>
                  <a:srgbClr val="000000"/>
                </a:solidFill>
                <a:latin typeface="CUGWET+Barlow-Regular"/>
                <a:cs typeface="CUGWET+Barlow-Regular"/>
              </a:rPr>
              <a:t>way</a:t>
            </a:r>
            <a:r>
              <a:rPr sz="955" spc="7" dirty="0">
                <a:solidFill>
                  <a:srgbClr val="000000"/>
                </a:solidFill>
                <a:latin typeface="CUGWET+Barlow-Regular"/>
                <a:cs typeface="CUGWET+Barlow-Regular"/>
              </a:rPr>
              <a:t> </a:t>
            </a:r>
            <a:r>
              <a:rPr sz="955" dirty="0">
                <a:solidFill>
                  <a:srgbClr val="000000"/>
                </a:solidFill>
                <a:latin typeface="CUGWET+Barlow-Regular"/>
                <a:cs typeface="CUGWET+Barlow-Regular"/>
              </a:rPr>
              <a:t>through the curriculum.</a:t>
            </a:r>
          </a:p>
        </p:txBody>
      </p:sp>
      <p:sp>
        <p:nvSpPr>
          <p:cNvPr id="4" name="object 4"/>
          <p:cNvSpPr txBox="1"/>
          <p:nvPr/>
        </p:nvSpPr>
        <p:spPr>
          <a:xfrm>
            <a:off x="2620549" y="2830559"/>
            <a:ext cx="4010458" cy="141064"/>
          </a:xfrm>
          <a:prstGeom prst="rect">
            <a:avLst/>
          </a:prstGeom>
        </p:spPr>
        <p:txBody>
          <a:bodyPr vert="horz" wrap="square" lIns="0" tIns="0" rIns="0" bIns="0" rtlCol="0">
            <a:spAutoFit/>
          </a:bodyPr>
          <a:lstStyle/>
          <a:p>
            <a:pPr defTabSz="623438">
              <a:lnSpc>
                <a:spcPts val="1145"/>
              </a:lnSpc>
            </a:pPr>
            <a:r>
              <a:rPr sz="955" dirty="0">
                <a:solidFill>
                  <a:srgbClr val="000000"/>
                </a:solidFill>
                <a:latin typeface="CUGWET+Barlow-Regular"/>
                <a:cs typeface="CUGWET+Barlow-Regular"/>
              </a:rPr>
              <a:t>The Money Hub app will be available on desktop and mobile </a:t>
            </a:r>
            <a:r>
              <a:rPr sz="955" spc="-22" dirty="0">
                <a:solidFill>
                  <a:srgbClr val="000000"/>
                </a:solidFill>
                <a:latin typeface="CUGWET+Barlow-Regular"/>
                <a:cs typeface="CUGWET+Barlow-Regular"/>
              </a:rPr>
              <a:t>for</a:t>
            </a:r>
            <a:r>
              <a:rPr sz="955" spc="22" dirty="0">
                <a:solidFill>
                  <a:srgbClr val="000000"/>
                </a:solidFill>
                <a:latin typeface="CUGWET+Barlow-Regular"/>
                <a:cs typeface="CUGWET+Barlow-Regular"/>
              </a:rPr>
              <a:t> </a:t>
            </a:r>
            <a:r>
              <a:rPr sz="955" spc="-11" dirty="0">
                <a:solidFill>
                  <a:srgbClr val="000000"/>
                </a:solidFill>
                <a:latin typeface="CUGWET+Barlow-Regular"/>
                <a:cs typeface="CUGWET+Barlow-Regular"/>
              </a:rPr>
              <a:t>easy</a:t>
            </a:r>
            <a:r>
              <a:rPr sz="955" spc="11" dirty="0">
                <a:solidFill>
                  <a:srgbClr val="000000"/>
                </a:solidFill>
                <a:latin typeface="CUGWET+Barlow-Regular"/>
                <a:cs typeface="CUGWET+Barlow-Regular"/>
              </a:rPr>
              <a:t> </a:t>
            </a:r>
            <a:r>
              <a:rPr sz="955" dirty="0">
                <a:solidFill>
                  <a:srgbClr val="000000"/>
                </a:solidFill>
                <a:latin typeface="CUGWET+Barlow-Regular"/>
                <a:cs typeface="CUGWET+Barlow-Regular"/>
              </a:rPr>
              <a:t>access.</a:t>
            </a:r>
          </a:p>
        </p:txBody>
      </p:sp>
      <p:sp>
        <p:nvSpPr>
          <p:cNvPr id="5" name="object 5"/>
          <p:cNvSpPr txBox="1"/>
          <p:nvPr/>
        </p:nvSpPr>
        <p:spPr>
          <a:xfrm>
            <a:off x="2281875" y="3179479"/>
            <a:ext cx="1740061" cy="247760"/>
          </a:xfrm>
          <a:prstGeom prst="rect">
            <a:avLst/>
          </a:prstGeom>
        </p:spPr>
        <p:txBody>
          <a:bodyPr vert="horz" wrap="square" lIns="0" tIns="0" rIns="0" bIns="0" rtlCol="0">
            <a:spAutoFit/>
          </a:bodyPr>
          <a:lstStyle/>
          <a:p>
            <a:pPr defTabSz="623438">
              <a:lnSpc>
                <a:spcPts val="1964"/>
              </a:lnSpc>
            </a:pPr>
            <a:r>
              <a:rPr sz="1636" dirty="0">
                <a:solidFill>
                  <a:srgbClr val="1F93CF"/>
                </a:solidFill>
                <a:latin typeface="KWWWLW+Barlow-Bold"/>
                <a:cs typeface="KWWWLW+Barlow-Bold"/>
              </a:rPr>
              <a:t>THE</a:t>
            </a:r>
            <a:r>
              <a:rPr sz="1636" spc="-192" dirty="0">
                <a:solidFill>
                  <a:srgbClr val="1F93CF"/>
                </a:solidFill>
                <a:latin typeface="KWWWLW+Barlow-Bold"/>
                <a:cs typeface="KWWWLW+Barlow-Bold"/>
              </a:rPr>
              <a:t> </a:t>
            </a:r>
            <a:r>
              <a:rPr sz="1636" dirty="0">
                <a:solidFill>
                  <a:srgbClr val="1F93CF"/>
                </a:solidFill>
                <a:latin typeface="KWWWLW+Barlow-Bold"/>
                <a:cs typeface="KWWWLW+Barlow-Bold"/>
              </a:rPr>
              <a:t>BREAKDOWN</a:t>
            </a:r>
          </a:p>
        </p:txBody>
      </p:sp>
      <p:sp>
        <p:nvSpPr>
          <p:cNvPr id="6" name="object 6"/>
          <p:cNvSpPr txBox="1"/>
          <p:nvPr/>
        </p:nvSpPr>
        <p:spPr>
          <a:xfrm>
            <a:off x="2281875" y="3515128"/>
            <a:ext cx="3228940" cy="692497"/>
          </a:xfrm>
          <a:prstGeom prst="rect">
            <a:avLst/>
          </a:prstGeom>
        </p:spPr>
        <p:txBody>
          <a:bodyPr vert="horz" wrap="square" lIns="0" tIns="0" rIns="0" bIns="0" rtlCol="0">
            <a:spAutoFit/>
          </a:bodyPr>
          <a:lstStyle/>
          <a:p>
            <a:pPr defTabSz="623438">
              <a:lnSpc>
                <a:spcPts val="1309"/>
              </a:lnSpc>
            </a:pPr>
            <a:r>
              <a:rPr sz="1091" dirty="0">
                <a:solidFill>
                  <a:srgbClr val="000000"/>
                </a:solidFill>
                <a:latin typeface="CUGWET+Barlow-Regular"/>
                <a:cs typeface="CUGWET+Barlow-Regular"/>
              </a:rPr>
              <a:t>Through a series </a:t>
            </a:r>
            <a:r>
              <a:rPr sz="1091" spc="-7" dirty="0">
                <a:solidFill>
                  <a:srgbClr val="000000"/>
                </a:solidFill>
                <a:latin typeface="CUGWET+Barlow-Regular"/>
                <a:cs typeface="CUGWET+Barlow-Regular"/>
              </a:rPr>
              <a:t>of</a:t>
            </a:r>
            <a:r>
              <a:rPr sz="1091" spc="7" dirty="0">
                <a:solidFill>
                  <a:srgbClr val="000000"/>
                </a:solidFill>
                <a:latin typeface="CUGWET+Barlow-Regular"/>
                <a:cs typeface="CUGWET+Barlow-Regular"/>
              </a:rPr>
              <a:t> </a:t>
            </a:r>
            <a:r>
              <a:rPr sz="1091" dirty="0">
                <a:solidFill>
                  <a:srgbClr val="000000"/>
                </a:solidFill>
                <a:latin typeface="CUGWET+Barlow-Regular"/>
                <a:cs typeface="CUGWET+Barlow-Regular"/>
              </a:rPr>
              <a:t>interactive lessons, students will</a:t>
            </a:r>
          </a:p>
          <a:p>
            <a:pPr defTabSz="623438">
              <a:lnSpc>
                <a:spcPts val="1309"/>
              </a:lnSpc>
              <a:spcBef>
                <a:spcPts val="54"/>
              </a:spcBef>
            </a:pPr>
            <a:r>
              <a:rPr sz="1091" dirty="0">
                <a:solidFill>
                  <a:srgbClr val="000000"/>
                </a:solidFill>
                <a:latin typeface="CUGWET+Barlow-Regular"/>
                <a:cs typeface="CUGWET+Barlow-Regular"/>
              </a:rPr>
              <a:t>explore a vast range </a:t>
            </a:r>
            <a:r>
              <a:rPr sz="1091" spc="-7" dirty="0">
                <a:solidFill>
                  <a:srgbClr val="000000"/>
                </a:solidFill>
                <a:latin typeface="CUGWET+Barlow-Regular"/>
                <a:cs typeface="CUGWET+Barlow-Regular"/>
              </a:rPr>
              <a:t>of</a:t>
            </a:r>
            <a:r>
              <a:rPr sz="1091" spc="7" dirty="0">
                <a:solidFill>
                  <a:srgbClr val="000000"/>
                </a:solidFill>
                <a:latin typeface="CUGWET+Barlow-Regular"/>
                <a:cs typeface="CUGWET+Barlow-Regular"/>
              </a:rPr>
              <a:t> </a:t>
            </a:r>
            <a:r>
              <a:rPr sz="1091" dirty="0">
                <a:solidFill>
                  <a:srgbClr val="000000"/>
                </a:solidFill>
                <a:latin typeface="CUGWET+Barlow-Regular"/>
                <a:cs typeface="CUGWET+Barlow-Regular"/>
              </a:rPr>
              <a:t>topics including the basics </a:t>
            </a:r>
            <a:r>
              <a:rPr sz="1091" spc="-7" dirty="0">
                <a:solidFill>
                  <a:srgbClr val="000000"/>
                </a:solidFill>
                <a:latin typeface="CUGWET+Barlow-Regular"/>
                <a:cs typeface="CUGWET+Barlow-Regular"/>
              </a:rPr>
              <a:t>of</a:t>
            </a:r>
          </a:p>
          <a:p>
            <a:pPr defTabSz="623438">
              <a:lnSpc>
                <a:spcPts val="1309"/>
              </a:lnSpc>
              <a:spcBef>
                <a:spcPts val="20"/>
              </a:spcBef>
            </a:pPr>
            <a:r>
              <a:rPr sz="1091" dirty="0">
                <a:solidFill>
                  <a:srgbClr val="000000"/>
                </a:solidFill>
                <a:latin typeface="CUGWET+Barlow-Regular"/>
                <a:cs typeface="CUGWET+Barlow-Regular"/>
              </a:rPr>
              <a:t>savings, investing, resumes, </a:t>
            </a:r>
            <a:r>
              <a:rPr sz="1091" spc="-10" dirty="0">
                <a:solidFill>
                  <a:srgbClr val="000000"/>
                </a:solidFill>
                <a:latin typeface="CUGWET+Barlow-Regular"/>
                <a:cs typeface="CUGWET+Barlow-Regular"/>
              </a:rPr>
              <a:t>cover</a:t>
            </a:r>
            <a:r>
              <a:rPr sz="1091" spc="10" dirty="0">
                <a:solidFill>
                  <a:srgbClr val="000000"/>
                </a:solidFill>
                <a:latin typeface="CUGWET+Barlow-Regular"/>
                <a:cs typeface="CUGWET+Barlow-Regular"/>
              </a:rPr>
              <a:t> </a:t>
            </a:r>
            <a:r>
              <a:rPr sz="1091" dirty="0">
                <a:solidFill>
                  <a:srgbClr val="000000"/>
                </a:solidFill>
                <a:latin typeface="CUGWET+Barlow-Regular"/>
                <a:cs typeface="CUGWET+Barlow-Regular"/>
              </a:rPr>
              <a:t>letters, banking,</a:t>
            </a:r>
          </a:p>
          <a:p>
            <a:pPr defTabSz="623438">
              <a:lnSpc>
                <a:spcPts val="1309"/>
              </a:lnSpc>
              <a:spcBef>
                <a:spcPts val="54"/>
              </a:spcBef>
            </a:pPr>
            <a:r>
              <a:rPr sz="1091" dirty="0">
                <a:solidFill>
                  <a:srgbClr val="000000"/>
                </a:solidFill>
                <a:latin typeface="CUGWET+Barlow-Regular"/>
                <a:cs typeface="CUGWET+Barlow-Regular"/>
              </a:rPr>
              <a:t>credit, and much more!</a:t>
            </a:r>
          </a:p>
        </p:txBody>
      </p:sp>
      <p:sp>
        <p:nvSpPr>
          <p:cNvPr id="7" name="object 7"/>
          <p:cNvSpPr txBox="1"/>
          <p:nvPr/>
        </p:nvSpPr>
        <p:spPr>
          <a:xfrm>
            <a:off x="2281875" y="4359389"/>
            <a:ext cx="3215225" cy="859210"/>
          </a:xfrm>
          <a:prstGeom prst="rect">
            <a:avLst/>
          </a:prstGeom>
        </p:spPr>
        <p:txBody>
          <a:bodyPr vert="horz" wrap="square" lIns="0" tIns="0" rIns="0" bIns="0" rtlCol="0">
            <a:spAutoFit/>
          </a:bodyPr>
          <a:lstStyle/>
          <a:p>
            <a:pPr defTabSz="623438">
              <a:lnSpc>
                <a:spcPts val="1309"/>
              </a:lnSpc>
            </a:pPr>
            <a:r>
              <a:rPr sz="1091" dirty="0">
                <a:solidFill>
                  <a:srgbClr val="000000"/>
                </a:solidFill>
                <a:latin typeface="CUGWET+Barlow-Regular"/>
                <a:cs typeface="CUGWET+Barlow-Regular"/>
              </a:rPr>
              <a:t>As students progress </a:t>
            </a:r>
            <a:r>
              <a:rPr sz="1091" spc="-16" dirty="0">
                <a:solidFill>
                  <a:srgbClr val="000000"/>
                </a:solidFill>
                <a:latin typeface="CUGWET+Barlow-Regular"/>
                <a:cs typeface="CUGWET+Barlow-Regular"/>
              </a:rPr>
              <a:t>to</a:t>
            </a:r>
            <a:r>
              <a:rPr sz="1091" spc="16" dirty="0">
                <a:solidFill>
                  <a:srgbClr val="000000"/>
                </a:solidFill>
                <a:latin typeface="CUGWET+Barlow-Regular"/>
                <a:cs typeface="CUGWET+Barlow-Regular"/>
              </a:rPr>
              <a:t> </a:t>
            </a:r>
            <a:r>
              <a:rPr sz="1091" dirty="0">
                <a:solidFill>
                  <a:srgbClr val="000000"/>
                </a:solidFill>
                <a:latin typeface="CUGWET+Barlow-Regular"/>
                <a:cs typeface="CUGWET+Barlow-Regular"/>
              </a:rPr>
              <a:t>each </a:t>
            </a:r>
            <a:r>
              <a:rPr sz="1091" spc="-7" dirty="0">
                <a:solidFill>
                  <a:srgbClr val="000000"/>
                </a:solidFill>
                <a:latin typeface="CUGWET+Barlow-Regular"/>
                <a:cs typeface="CUGWET+Barlow-Regular"/>
              </a:rPr>
              <a:t>level,</a:t>
            </a:r>
            <a:r>
              <a:rPr sz="1091" spc="7" dirty="0">
                <a:solidFill>
                  <a:srgbClr val="000000"/>
                </a:solidFill>
                <a:latin typeface="CUGWET+Barlow-Regular"/>
                <a:cs typeface="CUGWET+Barlow-Regular"/>
              </a:rPr>
              <a:t> </a:t>
            </a:r>
            <a:r>
              <a:rPr sz="1091" dirty="0">
                <a:solidFill>
                  <a:srgbClr val="000000"/>
                </a:solidFill>
                <a:latin typeface="CUGWET+Barlow-Regular"/>
                <a:cs typeface="CUGWET+Barlow-Regular"/>
              </a:rPr>
              <a:t>our curriculum</a:t>
            </a:r>
          </a:p>
          <a:p>
            <a:pPr defTabSz="623438">
              <a:lnSpc>
                <a:spcPts val="1309"/>
              </a:lnSpc>
              <a:spcBef>
                <a:spcPts val="54"/>
              </a:spcBef>
            </a:pPr>
            <a:r>
              <a:rPr sz="1091" dirty="0">
                <a:solidFill>
                  <a:srgbClr val="000000"/>
                </a:solidFill>
                <a:latin typeface="CUGWET+Barlow-Regular"/>
                <a:cs typeface="CUGWET+Barlow-Regular"/>
              </a:rPr>
              <a:t>delves deeper into each </a:t>
            </a:r>
            <a:r>
              <a:rPr sz="1091" spc="-9" dirty="0">
                <a:solidFill>
                  <a:srgbClr val="000000"/>
                </a:solidFill>
                <a:latin typeface="CUGWET+Barlow-Regular"/>
                <a:cs typeface="CUGWET+Barlow-Regular"/>
              </a:rPr>
              <a:t>topic.</a:t>
            </a:r>
            <a:r>
              <a:rPr sz="1091" spc="9" dirty="0">
                <a:solidFill>
                  <a:srgbClr val="000000"/>
                </a:solidFill>
                <a:latin typeface="CUGWET+Barlow-Regular"/>
                <a:cs typeface="CUGWET+Barlow-Regular"/>
              </a:rPr>
              <a:t> </a:t>
            </a:r>
            <a:r>
              <a:rPr sz="1091" dirty="0">
                <a:solidFill>
                  <a:srgbClr val="000000"/>
                </a:solidFill>
                <a:latin typeface="CUGWET+Barlow-Regular"/>
                <a:cs typeface="CUGWET+Barlow-Regular"/>
              </a:rPr>
              <a:t>The leaderboard</a:t>
            </a:r>
          </a:p>
          <a:p>
            <a:pPr defTabSz="623438">
              <a:lnSpc>
                <a:spcPts val="1309"/>
              </a:lnSpc>
              <a:spcBef>
                <a:spcPts val="20"/>
              </a:spcBef>
            </a:pPr>
            <a:r>
              <a:rPr sz="1091" dirty="0">
                <a:solidFill>
                  <a:srgbClr val="000000"/>
                </a:solidFill>
                <a:latin typeface="CUGWET+Barlow-Regular"/>
                <a:cs typeface="CUGWET+Barlow-Regular"/>
              </a:rPr>
              <a:t>enables students </a:t>
            </a:r>
            <a:r>
              <a:rPr sz="1091" spc="-16" dirty="0">
                <a:solidFill>
                  <a:srgbClr val="000000"/>
                </a:solidFill>
                <a:latin typeface="CUGWET+Barlow-Regular"/>
                <a:cs typeface="CUGWET+Barlow-Regular"/>
              </a:rPr>
              <a:t>to</a:t>
            </a:r>
            <a:r>
              <a:rPr sz="1091" spc="16" dirty="0">
                <a:solidFill>
                  <a:srgbClr val="000000"/>
                </a:solidFill>
                <a:latin typeface="CUGWET+Barlow-Regular"/>
                <a:cs typeface="CUGWET+Barlow-Regular"/>
              </a:rPr>
              <a:t> </a:t>
            </a:r>
            <a:r>
              <a:rPr sz="1091" dirty="0">
                <a:solidFill>
                  <a:srgbClr val="000000"/>
                </a:solidFill>
                <a:latin typeface="CUGWET+Barlow-Regular"/>
                <a:cs typeface="CUGWET+Barlow-Regular"/>
              </a:rPr>
              <a:t>track progress in real time while</a:t>
            </a:r>
          </a:p>
          <a:p>
            <a:pPr defTabSz="623438">
              <a:lnSpc>
                <a:spcPts val="1309"/>
              </a:lnSpc>
              <a:spcBef>
                <a:spcPts val="54"/>
              </a:spcBef>
            </a:pPr>
            <a:r>
              <a:rPr sz="1091" dirty="0">
                <a:solidFill>
                  <a:srgbClr val="000000"/>
                </a:solidFill>
                <a:latin typeface="CUGWET+Barlow-Regular"/>
                <a:cs typeface="CUGWET+Barlow-Regular"/>
              </a:rPr>
              <a:t>competing with other students in their class </a:t>
            </a:r>
            <a:r>
              <a:rPr sz="1091" spc="-25" dirty="0">
                <a:solidFill>
                  <a:srgbClr val="000000"/>
                </a:solidFill>
                <a:latin typeface="CUGWET+Barlow-Regular"/>
                <a:cs typeface="CUGWET+Barlow-Regular"/>
              </a:rPr>
              <a:t>for</a:t>
            </a:r>
            <a:r>
              <a:rPr sz="1091" spc="25" dirty="0">
                <a:solidFill>
                  <a:srgbClr val="000000"/>
                </a:solidFill>
                <a:latin typeface="CUGWET+Barlow-Regular"/>
                <a:cs typeface="CUGWET+Barlow-Regular"/>
              </a:rPr>
              <a:t> </a:t>
            </a:r>
            <a:r>
              <a:rPr sz="1091" dirty="0">
                <a:solidFill>
                  <a:srgbClr val="000000"/>
                </a:solidFill>
                <a:latin typeface="CUGWET+Barlow-Regular"/>
                <a:cs typeface="CUGWET+Barlow-Regular"/>
              </a:rPr>
              <a:t>real</a:t>
            </a:r>
          </a:p>
          <a:p>
            <a:pPr defTabSz="623438">
              <a:lnSpc>
                <a:spcPts val="1309"/>
              </a:lnSpc>
              <a:spcBef>
                <a:spcPts val="20"/>
              </a:spcBef>
            </a:pPr>
            <a:r>
              <a:rPr sz="1091" dirty="0">
                <a:solidFill>
                  <a:srgbClr val="000000"/>
                </a:solidFill>
                <a:latin typeface="CUGWET+Barlow-Regular"/>
                <a:cs typeface="CUGWET+Barlow-Regular"/>
              </a:rPr>
              <a:t>incentives </a:t>
            </a:r>
            <a:r>
              <a:rPr sz="1091" spc="-7" dirty="0">
                <a:solidFill>
                  <a:srgbClr val="000000"/>
                </a:solidFill>
                <a:latin typeface="CUGWET+Barlow-Regular"/>
                <a:cs typeface="CUGWET+Barlow-Regular"/>
              </a:rPr>
              <a:t>like</a:t>
            </a:r>
            <a:r>
              <a:rPr sz="1091" spc="7" dirty="0">
                <a:solidFill>
                  <a:srgbClr val="000000"/>
                </a:solidFill>
                <a:latin typeface="CUGWET+Barlow-Regular"/>
                <a:cs typeface="CUGWET+Barlow-Regular"/>
              </a:rPr>
              <a:t> </a:t>
            </a:r>
            <a:r>
              <a:rPr sz="1091" dirty="0">
                <a:solidFill>
                  <a:srgbClr val="000000"/>
                </a:solidFill>
                <a:latin typeface="CUGWET+Barlow-Regular"/>
                <a:cs typeface="CUGWET+Barlow-Regular"/>
              </a:rPr>
              <a:t>Amazon gift cards!</a:t>
            </a:r>
          </a:p>
        </p:txBody>
      </p:sp>
      <p:sp>
        <p:nvSpPr>
          <p:cNvPr id="8" name="object 8"/>
          <p:cNvSpPr txBox="1"/>
          <p:nvPr/>
        </p:nvSpPr>
        <p:spPr>
          <a:xfrm>
            <a:off x="2281875" y="5372504"/>
            <a:ext cx="2903221" cy="692497"/>
          </a:xfrm>
          <a:prstGeom prst="rect">
            <a:avLst/>
          </a:prstGeom>
        </p:spPr>
        <p:txBody>
          <a:bodyPr vert="horz" wrap="square" lIns="0" tIns="0" rIns="0" bIns="0" rtlCol="0">
            <a:spAutoFit/>
          </a:bodyPr>
          <a:lstStyle/>
          <a:p>
            <a:pPr defTabSz="623438">
              <a:lnSpc>
                <a:spcPts val="1309"/>
              </a:lnSpc>
            </a:pPr>
            <a:r>
              <a:rPr sz="1091" dirty="0">
                <a:solidFill>
                  <a:srgbClr val="000000"/>
                </a:solidFill>
                <a:latin typeface="CUGWET+Barlow-Regular"/>
                <a:cs typeface="CUGWET+Barlow-Regular"/>
              </a:rPr>
              <a:t>Each subscription provides educators with an</a:t>
            </a:r>
          </a:p>
          <a:p>
            <a:pPr defTabSz="623438">
              <a:lnSpc>
                <a:spcPts val="1309"/>
              </a:lnSpc>
              <a:spcBef>
                <a:spcPts val="54"/>
              </a:spcBef>
            </a:pPr>
            <a:r>
              <a:rPr sz="1091" dirty="0">
                <a:solidFill>
                  <a:srgbClr val="000000"/>
                </a:solidFill>
                <a:latin typeface="CUGWET+Barlow-Regular"/>
                <a:cs typeface="CUGWET+Barlow-Regular"/>
              </a:rPr>
              <a:t>account where </a:t>
            </a:r>
            <a:r>
              <a:rPr sz="1091" spc="-7" dirty="0">
                <a:solidFill>
                  <a:srgbClr val="000000"/>
                </a:solidFill>
                <a:latin typeface="CUGWET+Barlow-Regular"/>
                <a:cs typeface="CUGWET+Barlow-Regular"/>
              </a:rPr>
              <a:t>they</a:t>
            </a:r>
            <a:r>
              <a:rPr sz="1091" spc="7" dirty="0">
                <a:solidFill>
                  <a:srgbClr val="000000"/>
                </a:solidFill>
                <a:latin typeface="CUGWET+Barlow-Regular"/>
                <a:cs typeface="CUGWET+Barlow-Regular"/>
              </a:rPr>
              <a:t> </a:t>
            </a:r>
            <a:r>
              <a:rPr sz="1091" dirty="0">
                <a:solidFill>
                  <a:srgbClr val="000000"/>
                </a:solidFill>
                <a:latin typeface="CUGWET+Barlow-Regular"/>
                <a:cs typeface="CUGWET+Barlow-Regular"/>
              </a:rPr>
              <a:t>can track the progress </a:t>
            </a:r>
            <a:r>
              <a:rPr sz="1091" spc="-7" dirty="0">
                <a:solidFill>
                  <a:srgbClr val="000000"/>
                </a:solidFill>
                <a:latin typeface="CUGWET+Barlow-Regular"/>
                <a:cs typeface="CUGWET+Barlow-Regular"/>
              </a:rPr>
              <a:t>of</a:t>
            </a:r>
          </a:p>
          <a:p>
            <a:pPr defTabSz="623438">
              <a:lnSpc>
                <a:spcPts val="1309"/>
              </a:lnSpc>
              <a:spcBef>
                <a:spcPts val="20"/>
              </a:spcBef>
            </a:pPr>
            <a:r>
              <a:rPr sz="1091" dirty="0">
                <a:solidFill>
                  <a:srgbClr val="000000"/>
                </a:solidFill>
                <a:latin typeface="CUGWET+Barlow-Regular"/>
                <a:cs typeface="CUGWET+Barlow-Regular"/>
              </a:rPr>
              <a:t>their students and see where </a:t>
            </a:r>
            <a:r>
              <a:rPr sz="1091" spc="-7" dirty="0">
                <a:solidFill>
                  <a:srgbClr val="000000"/>
                </a:solidFill>
                <a:latin typeface="CUGWET+Barlow-Regular"/>
                <a:cs typeface="CUGWET+Barlow-Regular"/>
              </a:rPr>
              <a:t>they</a:t>
            </a:r>
            <a:r>
              <a:rPr sz="1091" spc="7" dirty="0">
                <a:solidFill>
                  <a:srgbClr val="000000"/>
                </a:solidFill>
                <a:latin typeface="CUGWET+Barlow-Regular"/>
                <a:cs typeface="CUGWET+Barlow-Regular"/>
              </a:rPr>
              <a:t> </a:t>
            </a:r>
            <a:r>
              <a:rPr sz="1091" dirty="0">
                <a:solidFill>
                  <a:srgbClr val="000000"/>
                </a:solidFill>
                <a:latin typeface="CUGWET+Barlow-Regular"/>
                <a:cs typeface="CUGWET+Barlow-Regular"/>
              </a:rPr>
              <a:t>are excelling</a:t>
            </a:r>
          </a:p>
          <a:p>
            <a:pPr defTabSz="623438">
              <a:lnSpc>
                <a:spcPts val="1309"/>
              </a:lnSpc>
              <a:spcBef>
                <a:spcPts val="54"/>
              </a:spcBef>
            </a:pPr>
            <a:r>
              <a:rPr sz="1091" dirty="0">
                <a:solidFill>
                  <a:srgbClr val="000000"/>
                </a:solidFill>
                <a:latin typeface="CUGWET+Barlow-Regular"/>
                <a:cs typeface="CUGWET+Barlow-Regular"/>
              </a:rPr>
              <a:t>or in need </a:t>
            </a:r>
            <a:r>
              <a:rPr sz="1091" spc="-7" dirty="0">
                <a:solidFill>
                  <a:srgbClr val="000000"/>
                </a:solidFill>
                <a:latin typeface="CUGWET+Barlow-Regular"/>
                <a:cs typeface="CUGWET+Barlow-Regular"/>
              </a:rPr>
              <a:t>of</a:t>
            </a:r>
            <a:r>
              <a:rPr sz="1091" spc="7" dirty="0">
                <a:solidFill>
                  <a:srgbClr val="000000"/>
                </a:solidFill>
                <a:latin typeface="CUGWET+Barlow-Regular"/>
                <a:cs typeface="CUGWET+Barlow-Regular"/>
              </a:rPr>
              <a:t> </a:t>
            </a:r>
            <a:r>
              <a:rPr sz="1091" dirty="0">
                <a:solidFill>
                  <a:srgbClr val="000000"/>
                </a:solidFill>
                <a:latin typeface="CUGWET+Barlow-Regular"/>
                <a:cs typeface="CUGWET+Barlow-Regular"/>
              </a:rPr>
              <a:t>improvement.</a:t>
            </a:r>
          </a:p>
        </p:txBody>
      </p:sp>
    </p:spTree>
    <p:extLst>
      <p:ext uri="{BB962C8B-B14F-4D97-AF65-F5344CB8AC3E}">
        <p14:creationId xmlns:p14="http://schemas.microsoft.com/office/powerpoint/2010/main" val="170853935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descr="Mobile App description."/>
          <p:cNvSpPr/>
          <p:nvPr/>
        </p:nvSpPr>
        <p:spPr>
          <a:xfrm>
            <a:off x="1922317" y="0"/>
            <a:ext cx="5752111" cy="6858000"/>
          </a:xfrm>
          <a:prstGeom prst="rect">
            <a:avLst/>
          </a:prstGeom>
          <a:blipFill>
            <a:blip r:embed="rId2" cstate="print"/>
            <a:stretch>
              <a:fillRect/>
            </a:stretch>
          </a:blipFill>
        </p:spPr>
        <p:txBody>
          <a:bodyPr wrap="square" lIns="0" tIns="0" rIns="0" bIns="0" rtlCol="0">
            <a:spAutoFit/>
          </a:bodyPr>
          <a:lstStyle/>
          <a:p>
            <a:endParaRPr sz="1227"/>
          </a:p>
        </p:txBody>
      </p:sp>
      <p:sp>
        <p:nvSpPr>
          <p:cNvPr id="3" name="object 3"/>
          <p:cNvSpPr txBox="1"/>
          <p:nvPr/>
        </p:nvSpPr>
        <p:spPr>
          <a:xfrm>
            <a:off x="2406434" y="428418"/>
            <a:ext cx="4436918" cy="512961"/>
          </a:xfrm>
          <a:prstGeom prst="rect">
            <a:avLst/>
          </a:prstGeom>
        </p:spPr>
        <p:txBody>
          <a:bodyPr vert="horz" wrap="square" lIns="0" tIns="0" rIns="0" bIns="0" rtlCol="0">
            <a:spAutoFit/>
          </a:bodyPr>
          <a:lstStyle/>
          <a:p>
            <a:pPr>
              <a:lnSpc>
                <a:spcPts val="1309"/>
              </a:lnSpc>
            </a:pPr>
            <a:r>
              <a:rPr sz="1091" dirty="0">
                <a:solidFill>
                  <a:srgbClr val="000000"/>
                </a:solidFill>
                <a:latin typeface="CUGWET+Barlow-Regular"/>
                <a:cs typeface="CUGWET+Barlow-Regular"/>
              </a:rPr>
              <a:t>The purchase </a:t>
            </a:r>
            <a:r>
              <a:rPr sz="1091" spc="-7" dirty="0">
                <a:solidFill>
                  <a:srgbClr val="000000"/>
                </a:solidFill>
                <a:latin typeface="CUGWET+Barlow-Regular"/>
                <a:cs typeface="CUGWET+Barlow-Regular"/>
              </a:rPr>
              <a:t>of</a:t>
            </a:r>
            <a:r>
              <a:rPr sz="1091" spc="7" dirty="0">
                <a:solidFill>
                  <a:srgbClr val="000000"/>
                </a:solidFill>
                <a:latin typeface="CUGWET+Barlow-Regular"/>
                <a:cs typeface="CUGWET+Barlow-Regular"/>
              </a:rPr>
              <a:t> </a:t>
            </a:r>
            <a:r>
              <a:rPr sz="1091" dirty="0">
                <a:solidFill>
                  <a:srgbClr val="000000"/>
                </a:solidFill>
                <a:latin typeface="CUGWET+Barlow-Regular"/>
                <a:cs typeface="CUGWET+Barlow-Regular"/>
              </a:rPr>
              <a:t>a subscription unlocks access </a:t>
            </a:r>
            <a:r>
              <a:rPr sz="1091" spc="-16" dirty="0">
                <a:solidFill>
                  <a:srgbClr val="000000"/>
                </a:solidFill>
                <a:latin typeface="CUGWET+Barlow-Regular"/>
                <a:cs typeface="CUGWET+Barlow-Regular"/>
              </a:rPr>
              <a:t>to</a:t>
            </a:r>
            <a:r>
              <a:rPr sz="1091" spc="16" dirty="0">
                <a:solidFill>
                  <a:srgbClr val="000000"/>
                </a:solidFill>
                <a:latin typeface="CUGWET+Barlow-Regular"/>
                <a:cs typeface="CUGWET+Barlow-Regular"/>
              </a:rPr>
              <a:t> </a:t>
            </a:r>
            <a:r>
              <a:rPr sz="1091" dirty="0">
                <a:solidFill>
                  <a:srgbClr val="000000"/>
                </a:solidFill>
                <a:latin typeface="CUGWET+Barlow-Regular"/>
                <a:cs typeface="CUGWET+Barlow-Regular"/>
              </a:rPr>
              <a:t>resources </a:t>
            </a:r>
            <a:r>
              <a:rPr sz="1091" spc="-10" dirty="0">
                <a:solidFill>
                  <a:srgbClr val="000000"/>
                </a:solidFill>
                <a:latin typeface="CUGWET+Barlow-Regular"/>
                <a:cs typeface="CUGWET+Barlow-Regular"/>
              </a:rPr>
              <a:t>even</a:t>
            </a:r>
            <a:r>
              <a:rPr sz="1091" spc="10" dirty="0">
                <a:solidFill>
                  <a:srgbClr val="000000"/>
                </a:solidFill>
                <a:latin typeface="CUGWET+Barlow-Regular"/>
                <a:cs typeface="CUGWET+Barlow-Regular"/>
              </a:rPr>
              <a:t> </a:t>
            </a:r>
            <a:r>
              <a:rPr sz="1091" spc="-10" dirty="0">
                <a:solidFill>
                  <a:srgbClr val="000000"/>
                </a:solidFill>
                <a:latin typeface="CUGWET+Barlow-Regular"/>
                <a:cs typeface="CUGWET+Barlow-Regular"/>
              </a:rPr>
              <a:t>beyond</a:t>
            </a:r>
          </a:p>
          <a:p>
            <a:pPr marL="239827">
              <a:lnSpc>
                <a:spcPts val="1309"/>
              </a:lnSpc>
              <a:spcBef>
                <a:spcPts val="55"/>
              </a:spcBef>
            </a:pPr>
            <a:r>
              <a:rPr sz="1091" dirty="0">
                <a:solidFill>
                  <a:srgbClr val="000000"/>
                </a:solidFill>
                <a:latin typeface="CUGWET+Barlow-Regular"/>
                <a:cs typeface="CUGWET+Barlow-Regular"/>
              </a:rPr>
              <a:t>the period </a:t>
            </a:r>
            <a:r>
              <a:rPr sz="1091" spc="-7" dirty="0">
                <a:solidFill>
                  <a:srgbClr val="000000"/>
                </a:solidFill>
                <a:latin typeface="CUGWET+Barlow-Regular"/>
                <a:cs typeface="CUGWET+Barlow-Regular"/>
              </a:rPr>
              <a:t>of</a:t>
            </a:r>
            <a:r>
              <a:rPr sz="1091" spc="7" dirty="0">
                <a:solidFill>
                  <a:srgbClr val="000000"/>
                </a:solidFill>
                <a:latin typeface="CUGWET+Barlow-Regular"/>
                <a:cs typeface="CUGWET+Barlow-Regular"/>
              </a:rPr>
              <a:t> </a:t>
            </a:r>
            <a:r>
              <a:rPr sz="1091" dirty="0">
                <a:solidFill>
                  <a:srgbClr val="000000"/>
                </a:solidFill>
                <a:latin typeface="CUGWET+Barlow-Regular"/>
                <a:cs typeface="CUGWET+Barlow-Regular"/>
              </a:rPr>
              <a:t>license, allowing your students continued access </a:t>
            </a:r>
            <a:r>
              <a:rPr sz="1091" spc="-16" dirty="0">
                <a:solidFill>
                  <a:srgbClr val="000000"/>
                </a:solidFill>
                <a:latin typeface="CUGWET+Barlow-Regular"/>
                <a:cs typeface="CUGWET+Barlow-Regular"/>
              </a:rPr>
              <a:t>to</a:t>
            </a:r>
          </a:p>
          <a:p>
            <a:pPr marL="146956">
              <a:lnSpc>
                <a:spcPts val="1309"/>
              </a:lnSpc>
              <a:spcBef>
                <a:spcPts val="20"/>
              </a:spcBef>
            </a:pPr>
            <a:r>
              <a:rPr sz="1091" dirty="0">
                <a:solidFill>
                  <a:srgbClr val="000000"/>
                </a:solidFill>
                <a:latin typeface="CUGWET+Barlow-Regular"/>
                <a:cs typeface="CUGWET+Barlow-Regular"/>
              </a:rPr>
              <a:t>budgeting resources and </a:t>
            </a:r>
            <a:r>
              <a:rPr sz="1091" spc="-7" dirty="0">
                <a:solidFill>
                  <a:srgbClr val="000000"/>
                </a:solidFill>
                <a:latin typeface="CUGWET+Barlow-Regular"/>
                <a:cs typeface="CUGWET+Barlow-Regular"/>
              </a:rPr>
              <a:t>exclusive</a:t>
            </a:r>
            <a:r>
              <a:rPr sz="1091" spc="7" dirty="0">
                <a:solidFill>
                  <a:srgbClr val="000000"/>
                </a:solidFill>
                <a:latin typeface="CUGWET+Barlow-Regular"/>
                <a:cs typeface="CUGWET+Barlow-Regular"/>
              </a:rPr>
              <a:t> </a:t>
            </a:r>
            <a:r>
              <a:rPr sz="1091" dirty="0">
                <a:solidFill>
                  <a:srgbClr val="000000"/>
                </a:solidFill>
                <a:latin typeface="CUGWET+Barlow-Regular"/>
                <a:cs typeface="CUGWET+Barlow-Regular"/>
              </a:rPr>
              <a:t>video content from our partners.</a:t>
            </a:r>
          </a:p>
        </p:txBody>
      </p:sp>
      <p:sp>
        <p:nvSpPr>
          <p:cNvPr id="4" name="object 4"/>
          <p:cNvSpPr txBox="1"/>
          <p:nvPr/>
        </p:nvSpPr>
        <p:spPr>
          <a:xfrm>
            <a:off x="2563645" y="1103827"/>
            <a:ext cx="4122420" cy="346249"/>
          </a:xfrm>
          <a:prstGeom prst="rect">
            <a:avLst/>
          </a:prstGeom>
        </p:spPr>
        <p:txBody>
          <a:bodyPr vert="horz" wrap="square" lIns="0" tIns="0" rIns="0" bIns="0" rtlCol="0">
            <a:spAutoFit/>
          </a:bodyPr>
          <a:lstStyle/>
          <a:p>
            <a:pPr marL="87882">
              <a:lnSpc>
                <a:spcPts val="1309"/>
              </a:lnSpc>
            </a:pPr>
            <a:r>
              <a:rPr sz="1091" spc="-18" dirty="0">
                <a:solidFill>
                  <a:srgbClr val="000000"/>
                </a:solidFill>
                <a:latin typeface="CUGWET+Barlow-Regular"/>
                <a:cs typeface="CUGWET+Barlow-Regular"/>
              </a:rPr>
              <a:t>We’re</a:t>
            </a:r>
            <a:r>
              <a:rPr sz="1091" spc="18" dirty="0">
                <a:solidFill>
                  <a:srgbClr val="000000"/>
                </a:solidFill>
                <a:latin typeface="CUGWET+Barlow-Regular"/>
                <a:cs typeface="CUGWET+Barlow-Regular"/>
              </a:rPr>
              <a:t> </a:t>
            </a:r>
            <a:r>
              <a:rPr sz="1091" dirty="0">
                <a:solidFill>
                  <a:srgbClr val="000000"/>
                </a:solidFill>
                <a:latin typeface="CUGWET+Barlow-Regular"/>
                <a:cs typeface="CUGWET+Barlow-Regular"/>
              </a:rPr>
              <a:t>currently establishing a</a:t>
            </a:r>
            <a:r>
              <a:rPr sz="1091" spc="218" dirty="0">
                <a:solidFill>
                  <a:srgbClr val="000000"/>
                </a:solidFill>
                <a:latin typeface="CUGWET+Barlow-Regular"/>
                <a:cs typeface="CUGWET+Barlow-Regular"/>
              </a:rPr>
              <a:t> </a:t>
            </a:r>
            <a:r>
              <a:rPr sz="1091" dirty="0">
                <a:solidFill>
                  <a:srgbClr val="000000"/>
                </a:solidFill>
                <a:latin typeface="CUGWET+Barlow-Regular"/>
                <a:cs typeface="CUGWET+Barlow-Regular"/>
              </a:rPr>
              <a:t>banking partnership with ﬁnancial</a:t>
            </a:r>
          </a:p>
          <a:p>
            <a:pPr>
              <a:lnSpc>
                <a:spcPts val="1309"/>
              </a:lnSpc>
              <a:spcBef>
                <a:spcPts val="55"/>
              </a:spcBef>
            </a:pPr>
            <a:r>
              <a:rPr sz="1091" dirty="0">
                <a:solidFill>
                  <a:srgbClr val="000000"/>
                </a:solidFill>
                <a:latin typeface="CUGWET+Barlow-Regular"/>
                <a:cs typeface="CUGWET+Barlow-Regular"/>
              </a:rPr>
              <a:t>institutions </a:t>
            </a:r>
            <a:r>
              <a:rPr sz="1091" spc="-16" dirty="0">
                <a:solidFill>
                  <a:srgbClr val="000000"/>
                </a:solidFill>
                <a:latin typeface="CUGWET+Barlow-Regular"/>
                <a:cs typeface="CUGWET+Barlow-Regular"/>
              </a:rPr>
              <a:t>to</a:t>
            </a:r>
            <a:r>
              <a:rPr sz="1091" spc="16" dirty="0">
                <a:solidFill>
                  <a:srgbClr val="000000"/>
                </a:solidFill>
                <a:latin typeface="CUGWET+Barlow-Regular"/>
                <a:cs typeface="CUGWET+Barlow-Regular"/>
              </a:rPr>
              <a:t> </a:t>
            </a:r>
            <a:r>
              <a:rPr sz="1091" spc="-14" dirty="0">
                <a:solidFill>
                  <a:srgbClr val="000000"/>
                </a:solidFill>
                <a:latin typeface="CUGWET+Barlow-Regular"/>
                <a:cs typeface="CUGWET+Barlow-Regular"/>
              </a:rPr>
              <a:t>offer</a:t>
            </a:r>
            <a:r>
              <a:rPr sz="1091" spc="14" dirty="0">
                <a:solidFill>
                  <a:srgbClr val="000000"/>
                </a:solidFill>
                <a:latin typeface="CUGWET+Barlow-Regular"/>
                <a:cs typeface="CUGWET+Barlow-Regular"/>
              </a:rPr>
              <a:t> </a:t>
            </a:r>
            <a:r>
              <a:rPr sz="1091" dirty="0">
                <a:solidFill>
                  <a:srgbClr val="000000"/>
                </a:solidFill>
                <a:latin typeface="CUGWET+Barlow-Regular"/>
                <a:cs typeface="CUGWET+Barlow-Regular"/>
              </a:rPr>
              <a:t>direct in-app access </a:t>
            </a:r>
            <a:r>
              <a:rPr sz="1091" spc="-16" dirty="0">
                <a:solidFill>
                  <a:srgbClr val="000000"/>
                </a:solidFill>
                <a:latin typeface="CUGWET+Barlow-Regular"/>
                <a:cs typeface="CUGWET+Barlow-Regular"/>
              </a:rPr>
              <a:t>to</a:t>
            </a:r>
            <a:r>
              <a:rPr sz="1091" spc="16" dirty="0">
                <a:solidFill>
                  <a:srgbClr val="000000"/>
                </a:solidFill>
                <a:latin typeface="CUGWET+Barlow-Regular"/>
                <a:cs typeface="CUGWET+Barlow-Regular"/>
              </a:rPr>
              <a:t> </a:t>
            </a:r>
            <a:r>
              <a:rPr sz="1091" dirty="0">
                <a:solidFill>
                  <a:srgbClr val="000000"/>
                </a:solidFill>
                <a:latin typeface="CUGWET+Barlow-Regular"/>
                <a:cs typeface="CUGWET+Barlow-Regular"/>
              </a:rPr>
              <a:t>open a savings account.</a:t>
            </a:r>
          </a:p>
        </p:txBody>
      </p:sp>
      <p:sp>
        <p:nvSpPr>
          <p:cNvPr id="5" name="object 5"/>
          <p:cNvSpPr txBox="1"/>
          <p:nvPr/>
        </p:nvSpPr>
        <p:spPr>
          <a:xfrm>
            <a:off x="2422528" y="4368344"/>
            <a:ext cx="1221659" cy="508601"/>
          </a:xfrm>
          <a:prstGeom prst="rect">
            <a:avLst/>
          </a:prstGeom>
        </p:spPr>
        <p:txBody>
          <a:bodyPr vert="horz" wrap="square" lIns="0" tIns="0" rIns="0" bIns="0" rtlCol="0">
            <a:spAutoFit/>
          </a:bodyPr>
          <a:lstStyle/>
          <a:p>
            <a:pPr marL="65305">
              <a:lnSpc>
                <a:spcPts val="982"/>
              </a:lnSpc>
            </a:pPr>
            <a:r>
              <a:rPr sz="818" dirty="0">
                <a:solidFill>
                  <a:srgbClr val="000000"/>
                </a:solidFill>
                <a:latin typeface="CUGWET+Barlow-Regular"/>
                <a:cs typeface="CUGWET+Barlow-Regular"/>
              </a:rPr>
              <a:t>The leaderboard gives</a:t>
            </a:r>
          </a:p>
          <a:p>
            <a:pPr>
              <a:lnSpc>
                <a:spcPts val="972"/>
              </a:lnSpc>
              <a:spcBef>
                <a:spcPts val="34"/>
              </a:spcBef>
            </a:pPr>
            <a:r>
              <a:rPr sz="818" dirty="0">
                <a:solidFill>
                  <a:srgbClr val="000000"/>
                </a:solidFill>
                <a:latin typeface="CUGWET+Barlow-Regular"/>
                <a:cs typeface="CUGWET+Barlow-Regular"/>
              </a:rPr>
              <a:t>students the opportunity</a:t>
            </a:r>
          </a:p>
          <a:p>
            <a:pPr marL="58967">
              <a:lnSpc>
                <a:spcPts val="972"/>
              </a:lnSpc>
            </a:pPr>
            <a:r>
              <a:rPr sz="818" spc="-12" dirty="0">
                <a:solidFill>
                  <a:srgbClr val="000000"/>
                </a:solidFill>
                <a:latin typeface="CUGWET+Barlow-Regular"/>
                <a:cs typeface="CUGWET+Barlow-Regular"/>
              </a:rPr>
              <a:t>to</a:t>
            </a:r>
            <a:r>
              <a:rPr sz="818" spc="12" dirty="0">
                <a:solidFill>
                  <a:srgbClr val="000000"/>
                </a:solidFill>
                <a:latin typeface="CUGWET+Barlow-Regular"/>
                <a:cs typeface="CUGWET+Barlow-Regular"/>
              </a:rPr>
              <a:t> </a:t>
            </a:r>
            <a:r>
              <a:rPr sz="818" dirty="0">
                <a:solidFill>
                  <a:srgbClr val="000000"/>
                </a:solidFill>
                <a:latin typeface="CUGWET+Barlow-Regular"/>
                <a:cs typeface="CUGWET+Barlow-Regular"/>
              </a:rPr>
              <a:t>track their progress</a:t>
            </a:r>
          </a:p>
          <a:p>
            <a:pPr marL="19794">
              <a:lnSpc>
                <a:spcPts val="972"/>
              </a:lnSpc>
            </a:pPr>
            <a:r>
              <a:rPr sz="818" dirty="0">
                <a:solidFill>
                  <a:srgbClr val="000000"/>
                </a:solidFill>
                <a:latin typeface="CUGWET+Barlow-Regular"/>
                <a:cs typeface="CUGWET+Barlow-Regular"/>
              </a:rPr>
              <a:t>while challenging peers.</a:t>
            </a:r>
          </a:p>
        </p:txBody>
      </p:sp>
      <p:sp>
        <p:nvSpPr>
          <p:cNvPr id="6" name="object 6"/>
          <p:cNvSpPr txBox="1"/>
          <p:nvPr/>
        </p:nvSpPr>
        <p:spPr>
          <a:xfrm>
            <a:off x="3962001" y="4368343"/>
            <a:ext cx="1324009" cy="380361"/>
          </a:xfrm>
          <a:prstGeom prst="rect">
            <a:avLst/>
          </a:prstGeom>
        </p:spPr>
        <p:txBody>
          <a:bodyPr vert="horz" wrap="square" lIns="0" tIns="0" rIns="0" bIns="0" rtlCol="0">
            <a:spAutoFit/>
          </a:bodyPr>
          <a:lstStyle/>
          <a:p>
            <a:pPr marL="49044">
              <a:lnSpc>
                <a:spcPts val="982"/>
              </a:lnSpc>
            </a:pPr>
            <a:r>
              <a:rPr sz="818" dirty="0">
                <a:solidFill>
                  <a:srgbClr val="000000"/>
                </a:solidFill>
                <a:latin typeface="CUGWET+Barlow-Regular"/>
                <a:cs typeface="CUGWET+Barlow-Regular"/>
              </a:rPr>
              <a:t>Interactive content helps</a:t>
            </a:r>
          </a:p>
          <a:p>
            <a:pPr>
              <a:lnSpc>
                <a:spcPts val="972"/>
              </a:lnSpc>
              <a:spcBef>
                <a:spcPts val="34"/>
              </a:spcBef>
            </a:pPr>
            <a:r>
              <a:rPr sz="818" dirty="0">
                <a:solidFill>
                  <a:srgbClr val="000000"/>
                </a:solidFill>
                <a:latin typeface="CUGWET+Barlow-Regular"/>
                <a:cs typeface="CUGWET+Barlow-Regular"/>
              </a:rPr>
              <a:t>students learn while having</a:t>
            </a:r>
          </a:p>
          <a:p>
            <a:pPr marL="50498">
              <a:lnSpc>
                <a:spcPts val="972"/>
              </a:lnSpc>
            </a:pPr>
            <a:r>
              <a:rPr sz="818" dirty="0">
                <a:solidFill>
                  <a:srgbClr val="000000"/>
                </a:solidFill>
                <a:latin typeface="CUGWET+Barlow-Regular"/>
                <a:cs typeface="CUGWET+Barlow-Regular"/>
              </a:rPr>
              <a:t>fun and staying engaged.</a:t>
            </a:r>
          </a:p>
        </p:txBody>
      </p:sp>
      <p:sp>
        <p:nvSpPr>
          <p:cNvPr id="7" name="object 7"/>
          <p:cNvSpPr txBox="1"/>
          <p:nvPr/>
        </p:nvSpPr>
        <p:spPr>
          <a:xfrm>
            <a:off x="5561506" y="4368343"/>
            <a:ext cx="1306553" cy="380361"/>
          </a:xfrm>
          <a:prstGeom prst="rect">
            <a:avLst/>
          </a:prstGeom>
        </p:spPr>
        <p:txBody>
          <a:bodyPr vert="horz" wrap="square" lIns="0" tIns="0" rIns="0" bIns="0" rtlCol="0">
            <a:spAutoFit/>
          </a:bodyPr>
          <a:lstStyle/>
          <a:p>
            <a:pPr marL="83592">
              <a:lnSpc>
                <a:spcPts val="982"/>
              </a:lnSpc>
            </a:pPr>
            <a:r>
              <a:rPr sz="818" dirty="0">
                <a:solidFill>
                  <a:srgbClr val="000000"/>
                </a:solidFill>
                <a:latin typeface="CUGWET+Barlow-Regular"/>
                <a:cs typeface="CUGWET+Barlow-Regular"/>
              </a:rPr>
              <a:t>Students will engage in</a:t>
            </a:r>
          </a:p>
          <a:p>
            <a:pPr marL="90762">
              <a:lnSpc>
                <a:spcPts val="972"/>
              </a:lnSpc>
              <a:spcBef>
                <a:spcPts val="34"/>
              </a:spcBef>
            </a:pPr>
            <a:r>
              <a:rPr sz="818" dirty="0">
                <a:solidFill>
                  <a:srgbClr val="000000"/>
                </a:solidFill>
                <a:latin typeface="CUGWET+Barlow-Regular"/>
                <a:cs typeface="CUGWET+Barlow-Regular"/>
              </a:rPr>
              <a:t>activities that they can</a:t>
            </a:r>
          </a:p>
          <a:p>
            <a:pPr>
              <a:lnSpc>
                <a:spcPts val="972"/>
              </a:lnSpc>
            </a:pPr>
            <a:r>
              <a:rPr sz="818" dirty="0">
                <a:solidFill>
                  <a:srgbClr val="000000"/>
                </a:solidFill>
                <a:latin typeface="CUGWET+Barlow-Regular"/>
                <a:cs typeface="CUGWET+Barlow-Regular"/>
              </a:rPr>
              <a:t>store in-app </a:t>
            </a:r>
            <a:r>
              <a:rPr sz="818" spc="-19" dirty="0">
                <a:solidFill>
                  <a:srgbClr val="000000"/>
                </a:solidFill>
                <a:latin typeface="CUGWET+Barlow-Regular"/>
                <a:cs typeface="CUGWET+Barlow-Regular"/>
              </a:rPr>
              <a:t>for</a:t>
            </a:r>
            <a:r>
              <a:rPr sz="818" spc="19" dirty="0">
                <a:solidFill>
                  <a:srgbClr val="000000"/>
                </a:solidFill>
                <a:latin typeface="CUGWET+Barlow-Regular"/>
                <a:cs typeface="CUGWET+Barlow-Regular"/>
              </a:rPr>
              <a:t> </a:t>
            </a:r>
            <a:r>
              <a:rPr sz="818" dirty="0">
                <a:solidFill>
                  <a:srgbClr val="000000"/>
                </a:solidFill>
                <a:latin typeface="CUGWET+Barlow-Regular"/>
                <a:cs typeface="CUGWET+Barlow-Regular"/>
              </a:rPr>
              <a:t>future use.</a:t>
            </a:r>
          </a:p>
        </p:txBody>
      </p:sp>
      <p:sp>
        <p:nvSpPr>
          <p:cNvPr id="8" name="object 8"/>
          <p:cNvSpPr txBox="1"/>
          <p:nvPr/>
        </p:nvSpPr>
        <p:spPr>
          <a:xfrm>
            <a:off x="2697511" y="5789901"/>
            <a:ext cx="3853677" cy="378180"/>
          </a:xfrm>
          <a:prstGeom prst="rect">
            <a:avLst/>
          </a:prstGeom>
        </p:spPr>
        <p:txBody>
          <a:bodyPr vert="horz" wrap="square" lIns="0" tIns="0" rIns="0" bIns="0" rtlCol="0">
            <a:spAutoFit/>
          </a:bodyPr>
          <a:lstStyle/>
          <a:p>
            <a:pPr>
              <a:lnSpc>
                <a:spcPts val="1473"/>
              </a:lnSpc>
            </a:pPr>
            <a:r>
              <a:rPr sz="1227" spc="-32" dirty="0">
                <a:solidFill>
                  <a:srgbClr val="000000"/>
                </a:solidFill>
                <a:latin typeface="COKLFJ+Barlow-SemiBold"/>
                <a:cs typeface="COKLFJ+Barlow-SemiBold"/>
              </a:rPr>
              <a:t>For</a:t>
            </a:r>
            <a:r>
              <a:rPr sz="1227" spc="-112" dirty="0">
                <a:solidFill>
                  <a:srgbClr val="000000"/>
                </a:solidFill>
                <a:latin typeface="COKLFJ+Barlow-SemiBold"/>
                <a:cs typeface="COKLFJ+Barlow-SemiBold"/>
              </a:rPr>
              <a:t> </a:t>
            </a:r>
            <a:r>
              <a:rPr sz="1227" dirty="0">
                <a:solidFill>
                  <a:srgbClr val="000000"/>
                </a:solidFill>
                <a:latin typeface="COKLFJ+Barlow-SemiBold"/>
                <a:cs typeface="COKLFJ+Barlow-SemiBold"/>
              </a:rPr>
              <a:t>more</a:t>
            </a:r>
            <a:r>
              <a:rPr sz="1227" spc="-139" dirty="0">
                <a:solidFill>
                  <a:srgbClr val="000000"/>
                </a:solidFill>
                <a:latin typeface="COKLFJ+Barlow-SemiBold"/>
                <a:cs typeface="COKLFJ+Barlow-SemiBold"/>
              </a:rPr>
              <a:t> </a:t>
            </a:r>
            <a:r>
              <a:rPr sz="1227" dirty="0">
                <a:solidFill>
                  <a:srgbClr val="000000"/>
                </a:solidFill>
                <a:latin typeface="COKLFJ+Barlow-SemiBold"/>
                <a:cs typeface="COKLFJ+Barlow-SemiBold"/>
              </a:rPr>
              <a:t>information</a:t>
            </a:r>
            <a:r>
              <a:rPr sz="1227" spc="-139" dirty="0">
                <a:solidFill>
                  <a:srgbClr val="000000"/>
                </a:solidFill>
                <a:latin typeface="COKLFJ+Barlow-SemiBold"/>
                <a:cs typeface="COKLFJ+Barlow-SemiBold"/>
              </a:rPr>
              <a:t> </a:t>
            </a:r>
            <a:r>
              <a:rPr sz="1227" dirty="0">
                <a:solidFill>
                  <a:srgbClr val="000000"/>
                </a:solidFill>
                <a:latin typeface="COKLFJ+Barlow-SemiBold"/>
                <a:cs typeface="COKLFJ+Barlow-SemiBold"/>
              </a:rPr>
              <a:t>on</a:t>
            </a:r>
            <a:r>
              <a:rPr sz="1227" spc="-145" dirty="0">
                <a:solidFill>
                  <a:srgbClr val="000000"/>
                </a:solidFill>
                <a:latin typeface="COKLFJ+Barlow-SemiBold"/>
                <a:cs typeface="COKLFJ+Barlow-SemiBold"/>
              </a:rPr>
              <a:t> </a:t>
            </a:r>
            <a:r>
              <a:rPr sz="1227" dirty="0">
                <a:solidFill>
                  <a:srgbClr val="000000"/>
                </a:solidFill>
                <a:latin typeface="COKLFJ+Barlow-SemiBold"/>
                <a:cs typeface="COKLFJ+Barlow-SemiBold"/>
              </a:rPr>
              <a:t>our</a:t>
            </a:r>
            <a:r>
              <a:rPr sz="1227" spc="-145" dirty="0">
                <a:solidFill>
                  <a:srgbClr val="000000"/>
                </a:solidFill>
                <a:latin typeface="COKLFJ+Barlow-SemiBold"/>
                <a:cs typeface="COKLFJ+Barlow-SemiBold"/>
              </a:rPr>
              <a:t> </a:t>
            </a:r>
            <a:r>
              <a:rPr sz="1227" dirty="0">
                <a:solidFill>
                  <a:srgbClr val="000000"/>
                </a:solidFill>
                <a:latin typeface="COKLFJ+Barlow-SemiBold"/>
                <a:cs typeface="COKLFJ+Barlow-SemiBold"/>
              </a:rPr>
              <a:t>workshops</a:t>
            </a:r>
            <a:r>
              <a:rPr sz="1227" spc="-139" dirty="0">
                <a:solidFill>
                  <a:srgbClr val="000000"/>
                </a:solidFill>
                <a:latin typeface="COKLFJ+Barlow-SemiBold"/>
                <a:cs typeface="COKLFJ+Barlow-SemiBold"/>
              </a:rPr>
              <a:t> </a:t>
            </a:r>
            <a:r>
              <a:rPr sz="1227" dirty="0">
                <a:solidFill>
                  <a:srgbClr val="000000"/>
                </a:solidFill>
                <a:latin typeface="COKLFJ+Barlow-SemiBold"/>
                <a:cs typeface="COKLFJ+Barlow-SemiBold"/>
              </a:rPr>
              <a:t>and</a:t>
            </a:r>
            <a:r>
              <a:rPr sz="1227" spc="-142" dirty="0">
                <a:solidFill>
                  <a:srgbClr val="000000"/>
                </a:solidFill>
                <a:latin typeface="COKLFJ+Barlow-SemiBold"/>
                <a:cs typeface="COKLFJ+Barlow-SemiBold"/>
              </a:rPr>
              <a:t> </a:t>
            </a:r>
            <a:r>
              <a:rPr sz="1227" dirty="0">
                <a:solidFill>
                  <a:srgbClr val="000000"/>
                </a:solidFill>
                <a:latin typeface="COKLFJ+Barlow-SemiBold"/>
                <a:cs typeface="COKLFJ+Barlow-SemiBold"/>
              </a:rPr>
              <a:t>curriculum</a:t>
            </a:r>
          </a:p>
          <a:p>
            <a:pPr marL="236906">
              <a:lnSpc>
                <a:spcPts val="1473"/>
              </a:lnSpc>
            </a:pPr>
            <a:r>
              <a:rPr sz="1227" dirty="0">
                <a:solidFill>
                  <a:srgbClr val="000000"/>
                </a:solidFill>
                <a:latin typeface="COKLFJ+Barlow-SemiBold"/>
                <a:cs typeface="COKLFJ+Barlow-SemiBold"/>
              </a:rPr>
              <a:t>contact</a:t>
            </a:r>
            <a:r>
              <a:rPr sz="1227" spc="-144" dirty="0">
                <a:solidFill>
                  <a:srgbClr val="000000"/>
                </a:solidFill>
                <a:latin typeface="COKLFJ+Barlow-SemiBold"/>
                <a:cs typeface="COKLFJ+Barlow-SemiBold"/>
              </a:rPr>
              <a:t> </a:t>
            </a:r>
            <a:r>
              <a:rPr sz="1227" dirty="0">
                <a:solidFill>
                  <a:srgbClr val="000000"/>
                </a:solidFill>
                <a:latin typeface="COKLFJ+Barlow-SemiBold"/>
                <a:cs typeface="COKLFJ+Barlow-SemiBold"/>
              </a:rPr>
              <a:t>Mohammed</a:t>
            </a:r>
            <a:r>
              <a:rPr sz="1227" spc="-144" dirty="0">
                <a:solidFill>
                  <a:srgbClr val="000000"/>
                </a:solidFill>
                <a:latin typeface="COKLFJ+Barlow-SemiBold"/>
                <a:cs typeface="COKLFJ+Barlow-SemiBold"/>
              </a:rPr>
              <a:t> </a:t>
            </a:r>
            <a:r>
              <a:rPr sz="1227" spc="-10" dirty="0">
                <a:solidFill>
                  <a:srgbClr val="000000"/>
                </a:solidFill>
                <a:latin typeface="COKLFJ+Barlow-SemiBold"/>
                <a:cs typeface="COKLFJ+Barlow-SemiBold"/>
              </a:rPr>
              <a:t>at</a:t>
            </a:r>
            <a:r>
              <a:rPr sz="1227" spc="-135" dirty="0">
                <a:solidFill>
                  <a:srgbClr val="000000"/>
                </a:solidFill>
                <a:latin typeface="COKLFJ+Barlow-SemiBold"/>
                <a:cs typeface="COKLFJ+Barlow-SemiBold"/>
              </a:rPr>
              <a:t> </a:t>
            </a:r>
            <a:r>
              <a:rPr sz="1227" spc="-8" dirty="0">
                <a:solidFill>
                  <a:srgbClr val="000000"/>
                </a:solidFill>
                <a:latin typeface="COKLFJ+Barlow-SemiBold"/>
                <a:cs typeface="COKLFJ+Barlow-SemiBold"/>
              </a:rPr>
              <a:t>faisal@moneyhubnyc.org</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of Mohammed Faisal               &#10;standing outside with a brick building in the background&#10;&#10;">
            <a:extLst>
              <a:ext uri="{FF2B5EF4-FFF2-40B4-BE49-F238E27FC236}">
                <a16:creationId xmlns:a16="http://schemas.microsoft.com/office/drawing/2014/main" id="{92A3A2BF-67B3-4263-11F0-296675960850}"/>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1" y="1884310"/>
            <a:ext cx="4466355" cy="2961896"/>
          </a:xfrm>
          <a:prstGeom prst="rect">
            <a:avLst/>
          </a:prstGeom>
        </p:spPr>
      </p:pic>
      <p:sp>
        <p:nvSpPr>
          <p:cNvPr id="10" name="TextBox 9" descr="Mohammed Faisal               &#10;">
            <a:extLst>
              <a:ext uri="{FF2B5EF4-FFF2-40B4-BE49-F238E27FC236}">
                <a16:creationId xmlns:a16="http://schemas.microsoft.com/office/drawing/2014/main" id="{8E32F407-5F67-CB97-D4B8-8F7E4D6EBCB3}"/>
              </a:ext>
            </a:extLst>
          </p:cNvPr>
          <p:cNvSpPr txBox="1"/>
          <p:nvPr/>
        </p:nvSpPr>
        <p:spPr>
          <a:xfrm>
            <a:off x="105645" y="5005983"/>
            <a:ext cx="5228355" cy="461665"/>
          </a:xfrm>
          <a:prstGeom prst="rect">
            <a:avLst/>
          </a:prstGeom>
          <a:noFill/>
        </p:spPr>
        <p:txBody>
          <a:bodyPr wrap="square" rtlCol="0">
            <a:spAutoFit/>
          </a:bodyPr>
          <a:lstStyle/>
          <a:p>
            <a:pPr defTabSz="850392">
              <a:spcAft>
                <a:spcPts val="600"/>
              </a:spcAft>
            </a:pPr>
            <a:r>
              <a:rPr lang="en-US" sz="2400" kern="1200" dirty="0">
                <a:solidFill>
                  <a:srgbClr val="7030A0"/>
                </a:solidFill>
                <a:latin typeface="Arial" panose="020B0604020202020204" pitchFamily="34" charset="0"/>
                <a:ea typeface="+mn-ea"/>
                <a:cs typeface="+mn-cs"/>
              </a:rPr>
              <a:t>Mohammed</a:t>
            </a:r>
            <a:r>
              <a:rPr lang="en-US" sz="2400" kern="1200" dirty="0">
                <a:solidFill>
                  <a:srgbClr val="C00000"/>
                </a:solidFill>
                <a:latin typeface="Arial" panose="020B0604020202020204" pitchFamily="34" charset="0"/>
                <a:ea typeface="+mn-ea"/>
                <a:cs typeface="+mn-cs"/>
              </a:rPr>
              <a:t> </a:t>
            </a:r>
            <a:r>
              <a:rPr lang="en-US" sz="2400" kern="1200" dirty="0">
                <a:solidFill>
                  <a:srgbClr val="7030A0"/>
                </a:solidFill>
                <a:latin typeface="Arial" panose="020B0604020202020204" pitchFamily="34" charset="0"/>
                <a:ea typeface="+mn-ea"/>
                <a:cs typeface="+mn-cs"/>
              </a:rPr>
              <a:t>Faisal </a:t>
            </a:r>
            <a:r>
              <a:rPr lang="en-US" sz="2400" kern="1200" dirty="0">
                <a:solidFill>
                  <a:srgbClr val="C00000"/>
                </a:solidFill>
                <a:latin typeface="Arial" panose="020B0604020202020204" pitchFamily="34" charset="0"/>
                <a:ea typeface="+mn-ea"/>
                <a:cs typeface="+mn-cs"/>
              </a:rPr>
              <a:t>              </a:t>
            </a:r>
            <a:endParaRPr lang="en-US" sz="2400" dirty="0"/>
          </a:p>
        </p:txBody>
      </p:sp>
      <p:sp>
        <p:nvSpPr>
          <p:cNvPr id="8" name="Title 7" descr="Additional video Content">
            <a:extLst>
              <a:ext uri="{FF2B5EF4-FFF2-40B4-BE49-F238E27FC236}">
                <a16:creationId xmlns:a16="http://schemas.microsoft.com/office/drawing/2014/main" id="{77A124C5-FAEB-8D86-5615-078393F9999D}"/>
              </a:ext>
            </a:extLst>
          </p:cNvPr>
          <p:cNvSpPr>
            <a:spLocks noGrp="1"/>
          </p:cNvSpPr>
          <p:nvPr>
            <p:ph type="ctrTitle"/>
          </p:nvPr>
        </p:nvSpPr>
        <p:spPr>
          <a:xfrm>
            <a:off x="4001984" y="1122362"/>
            <a:ext cx="5036371" cy="1005571"/>
          </a:xfrm>
        </p:spPr>
        <p:txBody>
          <a:bodyPr>
            <a:normAutofit fontScale="90000"/>
          </a:bodyPr>
          <a:lstStyle/>
          <a:p>
            <a:r>
              <a:rPr lang="en-US" sz="2400" dirty="0">
                <a:solidFill>
                  <a:srgbClr val="0096FF"/>
                </a:solidFill>
              </a:rPr>
              <a:t/>
            </a:r>
            <a:br>
              <a:rPr lang="en-US" sz="2400" dirty="0">
                <a:solidFill>
                  <a:srgbClr val="0096FF"/>
                </a:solidFill>
              </a:rPr>
            </a:br>
            <a:r>
              <a:rPr lang="en-US" sz="2700" dirty="0">
                <a:solidFill>
                  <a:srgbClr val="0096FF"/>
                </a:solidFill>
              </a:rPr>
              <a:t/>
            </a:r>
            <a:br>
              <a:rPr lang="en-US" sz="2700" dirty="0">
                <a:solidFill>
                  <a:srgbClr val="0096FF"/>
                </a:solidFill>
              </a:rPr>
            </a:br>
            <a:r>
              <a:rPr lang="en-US" sz="2700" dirty="0">
                <a:solidFill>
                  <a:srgbClr val="0096FF"/>
                </a:solidFill>
              </a:rPr>
              <a:t>Additional video Content</a:t>
            </a:r>
            <a:r>
              <a:rPr lang="en-US" dirty="0"/>
              <a:t/>
            </a:r>
            <a:br>
              <a:rPr lang="en-US" dirty="0"/>
            </a:br>
            <a:endParaRPr lang="en-US" dirty="0"/>
          </a:p>
        </p:txBody>
      </p:sp>
      <p:sp>
        <p:nvSpPr>
          <p:cNvPr id="12" name="TextBox 11" descr="https://www.youtube.com/watch?v=tPSQ_hqP8kM&#10;&#10;https://www.youtube.com/watch?v=H9BZqOZlxus&#10;&#10;https://www.youtube.com/watch?v=Bry3ieUc290&#10;&#10;https://www.youtube.com/watch?v=Viucb718Gx4&#10;">
            <a:extLst>
              <a:ext uri="{FF2B5EF4-FFF2-40B4-BE49-F238E27FC236}">
                <a16:creationId xmlns:a16="http://schemas.microsoft.com/office/drawing/2014/main" id="{6E14BECD-7722-0264-983E-81D5172DD68E}"/>
              </a:ext>
            </a:extLst>
          </p:cNvPr>
          <p:cNvSpPr txBox="1"/>
          <p:nvPr/>
        </p:nvSpPr>
        <p:spPr>
          <a:xfrm>
            <a:off x="4466355" y="1884310"/>
            <a:ext cx="4572000" cy="3416320"/>
          </a:xfrm>
          <a:prstGeom prst="rect">
            <a:avLst/>
          </a:prstGeom>
          <a:noFill/>
        </p:spPr>
        <p:txBody>
          <a:bodyPr wrap="square">
            <a:spAutoFit/>
          </a:bodyPr>
          <a:lstStyle/>
          <a:p>
            <a:pPr algn="l"/>
            <a:r>
              <a:rPr lang="en-US" b="0" i="0" dirty="0">
                <a:solidFill>
                  <a:srgbClr val="1155CC"/>
                </a:solidFill>
                <a:effectLst/>
                <a:latin typeface="Arial" panose="020B0604020202020204" pitchFamily="34" charset="0"/>
                <a:hlinkClick r:id="rId4"/>
              </a:rPr>
              <a:t/>
            </a:r>
            <a:br>
              <a:rPr lang="en-US" b="0" i="0" dirty="0">
                <a:solidFill>
                  <a:srgbClr val="1155CC"/>
                </a:solidFill>
                <a:effectLst/>
                <a:latin typeface="Arial" panose="020B0604020202020204" pitchFamily="34" charset="0"/>
                <a:hlinkClick r:id="rId4"/>
              </a:rPr>
            </a:br>
            <a:r>
              <a:rPr lang="en-US" b="0" i="0" dirty="0">
                <a:solidFill>
                  <a:srgbClr val="1155CC"/>
                </a:solidFill>
                <a:effectLst/>
                <a:latin typeface="Arial" panose="020B0604020202020204" pitchFamily="34" charset="0"/>
                <a:hlinkClick r:id="rId4"/>
              </a:rPr>
              <a:t>https://www.youtube.com/watch?v=tPSQ_hqP8kM</a:t>
            </a:r>
            <a:r>
              <a:rPr lang="en-US" b="0" i="0" dirty="0">
                <a:solidFill>
                  <a:srgbClr val="222222"/>
                </a:solidFill>
                <a:effectLst/>
                <a:latin typeface="Arial" panose="020B0604020202020204" pitchFamily="34" charset="0"/>
              </a:rPr>
              <a:t/>
            </a:r>
            <a:br>
              <a:rPr lang="en-US" b="0" i="0" dirty="0">
                <a:solidFill>
                  <a:srgbClr val="222222"/>
                </a:solidFill>
                <a:effectLst/>
                <a:latin typeface="Arial" panose="020B0604020202020204" pitchFamily="34" charset="0"/>
              </a:rPr>
            </a:br>
            <a:endParaRPr lang="en-US" b="0" i="0" dirty="0">
              <a:solidFill>
                <a:srgbClr val="222222"/>
              </a:solidFill>
              <a:effectLst/>
              <a:latin typeface="Arial" panose="020B0604020202020204" pitchFamily="34" charset="0"/>
            </a:endParaRPr>
          </a:p>
          <a:p>
            <a:pPr algn="l"/>
            <a:r>
              <a:rPr lang="en-US" b="0" i="0" dirty="0">
                <a:solidFill>
                  <a:srgbClr val="1155CC"/>
                </a:solidFill>
                <a:effectLst/>
                <a:latin typeface="Arial" panose="020B0604020202020204" pitchFamily="34" charset="0"/>
                <a:hlinkClick r:id="rId5"/>
              </a:rPr>
              <a:t>https://www.youtube.com/watch?v=H9BZqOZlxus</a:t>
            </a:r>
            <a:r>
              <a:rPr lang="en-US" b="0" i="0" dirty="0">
                <a:solidFill>
                  <a:srgbClr val="222222"/>
                </a:solidFill>
                <a:effectLst/>
                <a:latin typeface="Arial" panose="020B0604020202020204" pitchFamily="34" charset="0"/>
              </a:rPr>
              <a:t/>
            </a:r>
            <a:br>
              <a:rPr lang="en-US" b="0" i="0" dirty="0">
                <a:solidFill>
                  <a:srgbClr val="222222"/>
                </a:solidFill>
                <a:effectLst/>
                <a:latin typeface="Arial" panose="020B0604020202020204" pitchFamily="34" charset="0"/>
              </a:rPr>
            </a:br>
            <a:endParaRPr lang="en-US" b="0" i="0" dirty="0">
              <a:solidFill>
                <a:srgbClr val="222222"/>
              </a:solidFill>
              <a:effectLst/>
              <a:latin typeface="Arial" panose="020B0604020202020204" pitchFamily="34" charset="0"/>
            </a:endParaRPr>
          </a:p>
          <a:p>
            <a:pPr algn="l"/>
            <a:r>
              <a:rPr lang="en-US" b="0" i="0" dirty="0">
                <a:solidFill>
                  <a:srgbClr val="1155CC"/>
                </a:solidFill>
                <a:effectLst/>
                <a:latin typeface="Arial" panose="020B0604020202020204" pitchFamily="34" charset="0"/>
                <a:hlinkClick r:id="rId6"/>
              </a:rPr>
              <a:t>https://www.youtube.com/watch?v=Bry3ieUc290</a:t>
            </a:r>
            <a:r>
              <a:rPr lang="en-US" b="0" i="0" dirty="0">
                <a:solidFill>
                  <a:srgbClr val="222222"/>
                </a:solidFill>
                <a:effectLst/>
                <a:latin typeface="Arial" panose="020B0604020202020204" pitchFamily="34" charset="0"/>
              </a:rPr>
              <a:t/>
            </a:r>
            <a:br>
              <a:rPr lang="en-US" b="0" i="0" dirty="0">
                <a:solidFill>
                  <a:srgbClr val="222222"/>
                </a:solidFill>
                <a:effectLst/>
                <a:latin typeface="Arial" panose="020B0604020202020204" pitchFamily="34" charset="0"/>
              </a:rPr>
            </a:br>
            <a:endParaRPr lang="en-US" b="0" i="0" dirty="0">
              <a:solidFill>
                <a:srgbClr val="222222"/>
              </a:solidFill>
              <a:effectLst/>
              <a:latin typeface="Arial" panose="020B0604020202020204" pitchFamily="34" charset="0"/>
            </a:endParaRPr>
          </a:p>
          <a:p>
            <a:pPr algn="l"/>
            <a:r>
              <a:rPr lang="en-US" b="0" i="0" dirty="0">
                <a:solidFill>
                  <a:srgbClr val="1155CC"/>
                </a:solidFill>
                <a:effectLst/>
                <a:latin typeface="Arial" panose="020B0604020202020204" pitchFamily="34" charset="0"/>
                <a:hlinkClick r:id="rId7"/>
              </a:rPr>
              <a:t>https://www.youtube.com/watch?v=Viucb718Gx4</a:t>
            </a:r>
            <a:endParaRPr lang="en-US" b="0" i="0" dirty="0">
              <a:solidFill>
                <a:srgbClr val="222222"/>
              </a:solidFill>
              <a:effectLst/>
              <a:latin typeface="Arial" panose="020B0604020202020204" pitchFamily="34" charset="0"/>
            </a:endParaRPr>
          </a:p>
        </p:txBody>
      </p:sp>
      <p:pic>
        <p:nvPicPr>
          <p:cNvPr id="2" name="Picture 1">
            <a:extLst>
              <a:ext uri="{FF2B5EF4-FFF2-40B4-BE49-F238E27FC236}">
                <a16:creationId xmlns:a16="http://schemas.microsoft.com/office/drawing/2014/main" id="{B5491E6F-7F17-F784-09DE-2005F2B5E2B8}"/>
              </a:ext>
            </a:extLst>
          </p:cNvPr>
          <p:cNvPicPr>
            <a:picLocks noChangeAspect="1"/>
          </p:cNvPicPr>
          <p:nvPr/>
        </p:nvPicPr>
        <p:blipFill>
          <a:blip r:embed="rId8"/>
          <a:srcRect/>
          <a:stretch/>
        </p:blipFill>
        <p:spPr>
          <a:xfrm>
            <a:off x="6312947" y="6081850"/>
            <a:ext cx="2202403" cy="275300"/>
          </a:xfrm>
          <a:prstGeom prst="rect">
            <a:avLst/>
          </a:prstGeom>
        </p:spPr>
      </p:pic>
    </p:spTree>
    <p:extLst>
      <p:ext uri="{BB962C8B-B14F-4D97-AF65-F5344CB8AC3E}">
        <p14:creationId xmlns:p14="http://schemas.microsoft.com/office/powerpoint/2010/main" val="19721342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descr="Questions and Answers">
            <a:extLst>
              <a:ext uri="{FF2B5EF4-FFF2-40B4-BE49-F238E27FC236}">
                <a16:creationId xmlns:a16="http://schemas.microsoft.com/office/drawing/2014/main" id="{F6C9D892-8FFE-3A5D-FD5B-885F2DD1F3BE}"/>
              </a:ext>
            </a:extLst>
          </p:cNvPr>
          <p:cNvSpPr>
            <a:spLocks noGrp="1" noChangeArrowheads="1"/>
          </p:cNvSpPr>
          <p:nvPr>
            <p:ph type="ctrTitle"/>
          </p:nvPr>
        </p:nvSpPr>
        <p:spPr>
          <a:xfrm>
            <a:off x="685800" y="990600"/>
            <a:ext cx="7315200" cy="762000"/>
          </a:xfrm>
        </p:spPr>
        <p:txBody>
          <a:bodyPr>
            <a:normAutofit/>
          </a:bodyPr>
          <a:lstStyle/>
          <a:p>
            <a:pPr eaLnBrk="1" hangingPunct="1"/>
            <a:r>
              <a:rPr lang="en-US" altLang="en-US" b="1" dirty="0">
                <a:solidFill>
                  <a:srgbClr val="00B0F0"/>
                </a:solidFill>
              </a:rPr>
              <a:t>Questions and Answers</a:t>
            </a:r>
          </a:p>
        </p:txBody>
      </p:sp>
      <p:pic>
        <p:nvPicPr>
          <p:cNvPr id="2" name="Picture - Image of three dice with &quot;Q&quot; (for questions), &quot;&amp;&quot; (for and), and &quot;A&quot; (for answers)" descr="Three cubes with &quot;Q &amp; A&quot; written on them.">
            <a:extLst>
              <a:ext uri="{FF2B5EF4-FFF2-40B4-BE49-F238E27FC236}">
                <a16:creationId xmlns:a16="http://schemas.microsoft.com/office/drawing/2014/main" id="{78F4D6AA-CDAF-47F0-F59F-7B6B20F10A19}"/>
              </a:ext>
            </a:extLst>
          </p:cNvPr>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a:stretch/>
        </p:blipFill>
        <p:spPr bwMode="auto">
          <a:xfrm>
            <a:off x="330259" y="2109996"/>
            <a:ext cx="5054509" cy="3262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descr="Ability360 logo">
            <a:extLst>
              <a:ext uri="{FF2B5EF4-FFF2-40B4-BE49-F238E27FC236}">
                <a16:creationId xmlns:a16="http://schemas.microsoft.com/office/drawing/2014/main" id="{90B45B29-7DB2-8A33-D9D8-AAE70A4361A9}"/>
              </a:ext>
            </a:extLst>
          </p:cNvPr>
          <p:cNvPicPr>
            <a:picLocks noChangeAspect="1"/>
          </p:cNvPicPr>
          <p:nvPr/>
        </p:nvPicPr>
        <p:blipFill>
          <a:blip r:embed="rId4"/>
          <a:srcRect/>
          <a:stretch/>
        </p:blipFill>
        <p:spPr>
          <a:xfrm>
            <a:off x="6619649" y="6100304"/>
            <a:ext cx="2350200" cy="293775"/>
          </a:xfrm>
          <a:prstGeom prst="rect">
            <a:avLst/>
          </a:prstGeom>
        </p:spPr>
      </p:pic>
    </p:spTree>
    <p:extLst>
      <p:ext uri="{BB962C8B-B14F-4D97-AF65-F5344CB8AC3E}">
        <p14:creationId xmlns:p14="http://schemas.microsoft.com/office/powerpoint/2010/main" val="123433236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descr="Resources ">
            <a:extLst>
              <a:ext uri="{FF2B5EF4-FFF2-40B4-BE49-F238E27FC236}">
                <a16:creationId xmlns:a16="http://schemas.microsoft.com/office/drawing/2014/main" id="{9742A2A4-2C0D-6B2D-5114-42C2AE7D892E}"/>
              </a:ext>
            </a:extLst>
          </p:cNvPr>
          <p:cNvSpPr>
            <a:spLocks noGrp="1" noChangeArrowheads="1"/>
          </p:cNvSpPr>
          <p:nvPr>
            <p:ph type="ctrTitle"/>
          </p:nvPr>
        </p:nvSpPr>
        <p:spPr>
          <a:xfrm>
            <a:off x="108585" y="777240"/>
            <a:ext cx="7924800" cy="560070"/>
          </a:xfrm>
        </p:spPr>
        <p:txBody>
          <a:bodyPr rtlCol="0">
            <a:noAutofit/>
          </a:bodyPr>
          <a:lstStyle/>
          <a:p>
            <a:pPr eaLnBrk="1" fontAlgn="auto" hangingPunct="1">
              <a:spcAft>
                <a:spcPts val="0"/>
              </a:spcAft>
              <a:defRPr/>
            </a:pPr>
            <a:r>
              <a:rPr lang="en-US" altLang="en-US" b="1" dirty="0">
                <a:solidFill>
                  <a:srgbClr val="00B0F0"/>
                </a:solidFill>
              </a:rPr>
              <a:t>Resources </a:t>
            </a:r>
          </a:p>
        </p:txBody>
      </p:sp>
      <p:sp>
        <p:nvSpPr>
          <p:cNvPr id="4" name="TextBox 3" descr="2Gether-International&#10;https://www.2gether-international.org/&#10;Disability small business start-up and accelerator program, holds virtual peer-to-peer support group meetings, workshops and career coaching while offering one-to-one mentoring opportunities and referral services to support entrepreneurs with disabilities.  Visit website for application requirements.&#10; &#10;Arizona@Work&#10;https://arizonaatwork.com/&#10;Arizona’s American Job Center has no-cost employment readiness services.&#10;From their website you can research job market trends, wages by occupation, and other analytics to inform your business plan development.  &#10;">
            <a:extLst>
              <a:ext uri="{FF2B5EF4-FFF2-40B4-BE49-F238E27FC236}">
                <a16:creationId xmlns:a16="http://schemas.microsoft.com/office/drawing/2014/main" id="{B9E63E95-4824-7599-5DE8-1A754AC40AE2}"/>
              </a:ext>
            </a:extLst>
          </p:cNvPr>
          <p:cNvSpPr txBox="1"/>
          <p:nvPr/>
        </p:nvSpPr>
        <p:spPr>
          <a:xfrm>
            <a:off x="108585" y="1474470"/>
            <a:ext cx="8698230" cy="3838936"/>
          </a:xfrm>
          <a:prstGeom prst="rect">
            <a:avLst/>
          </a:prstGeom>
          <a:noFill/>
        </p:spPr>
        <p:txBody>
          <a:bodyPr wrap="square">
            <a:spAutoFit/>
          </a:bodyPr>
          <a:lstStyle/>
          <a:p>
            <a:pPr marL="342900" marR="0" lvl="0" indent="-342900">
              <a:lnSpc>
                <a:spcPct val="107000"/>
              </a:lnSpc>
              <a:spcBef>
                <a:spcPts val="0"/>
              </a:spcBef>
              <a:spcAft>
                <a:spcPts val="0"/>
              </a:spcAft>
              <a:buFont typeface="Symbol" pitchFamily="2" charset="2"/>
              <a:buChar char=""/>
            </a:pPr>
            <a:r>
              <a:rPr lang="en-US" sz="1800" b="1" dirty="0">
                <a:effectLst/>
                <a:latin typeface="Arial" panose="020B0604020202020204" pitchFamily="34" charset="0"/>
                <a:ea typeface="Calibri" panose="020F0502020204030204" pitchFamily="34" charset="0"/>
                <a:cs typeface="Times New Roman" panose="02020603050405020304" pitchFamily="18" charset="0"/>
              </a:rPr>
              <a:t>2Gether-International</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p>
            <a:pPr marL="504825" marR="0">
              <a:lnSpc>
                <a:spcPct val="107000"/>
              </a:lnSpc>
              <a:spcBef>
                <a:spcPts val="0"/>
              </a:spcBef>
              <a:spcAft>
                <a:spcPts val="0"/>
              </a:spcAft>
            </a:pPr>
            <a:r>
              <a:rPr lang="en-US" sz="1800" u="sng" dirty="0">
                <a:solidFill>
                  <a:srgbClr val="0563C1"/>
                </a:solidFill>
                <a:effectLst/>
                <a:latin typeface="Arial" panose="020B0604020202020204" pitchFamily="34" charset="0"/>
                <a:ea typeface="Calibri" panose="020F0502020204030204" pitchFamily="34" charset="0"/>
                <a:cs typeface="Times New Roman" panose="02020603050405020304" pitchFamily="18" charset="0"/>
                <a:hlinkClick r:id="rId3"/>
              </a:rPr>
              <a:t>https://www.2gether-international.org/</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a:lnSpc>
                <a:spcPct val="107000"/>
              </a:lnSpc>
              <a:spcBef>
                <a:spcPts val="0"/>
              </a:spcBef>
              <a:spcAft>
                <a:spcPts val="800"/>
              </a:spcAft>
            </a:pPr>
            <a:r>
              <a:rPr lang="en-US" sz="1800" dirty="0">
                <a:solidFill>
                  <a:srgbClr val="121212"/>
                </a:solidFill>
                <a:effectLst/>
                <a:latin typeface="Arial" panose="020B0604020202020204" pitchFamily="34" charset="0"/>
                <a:ea typeface="Calibri" panose="020F0502020204030204" pitchFamily="34" charset="0"/>
                <a:cs typeface="Times New Roman" panose="02020603050405020304" pitchFamily="18" charset="0"/>
              </a:rPr>
              <a:t>Disability small business start-up and accelerator program, holds virtual peer-to-peer support group meetings, workshops and career coaching while offering one-to-one mentoring opportunities and referral services to support entrepreneurs with disabilities.  Visit website for application requirements.</a:t>
            </a:r>
          </a:p>
          <a:p>
            <a:pPr marL="457200" marR="0">
              <a:lnSpc>
                <a:spcPct val="107000"/>
              </a:lnSpc>
              <a:spcBef>
                <a:spcPts val="0"/>
              </a:spcBef>
              <a:spcAft>
                <a:spcPts val="800"/>
              </a:spcAft>
            </a:pPr>
            <a:r>
              <a:rPr lang="en-US" sz="1800" dirty="0">
                <a:solidFill>
                  <a:srgbClr val="121212"/>
                </a:solidFill>
                <a:effectLst/>
                <a:latin typeface="Arial" panose="020B0604020202020204" pitchFamily="34" charset="0"/>
                <a:ea typeface="Calibri" panose="020F0502020204030204" pitchFamily="34"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itchFamily="2" charset="2"/>
              <a:buChar char=""/>
            </a:pPr>
            <a:r>
              <a:rPr lang="en-US" sz="1800" b="1" dirty="0" err="1">
                <a:effectLst/>
                <a:latin typeface="Arial" panose="020B0604020202020204" pitchFamily="34" charset="0"/>
                <a:ea typeface="Calibri" panose="020F0502020204030204" pitchFamily="34" charset="0"/>
                <a:cs typeface="Times New Roman" panose="02020603050405020304" pitchFamily="18" charset="0"/>
              </a:rPr>
              <a:t>Arizona@Work</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p>
            <a:pPr marL="504825" marR="0">
              <a:lnSpc>
                <a:spcPct val="107000"/>
              </a:lnSpc>
              <a:spcBef>
                <a:spcPts val="0"/>
              </a:spcBef>
              <a:spcAft>
                <a:spcPts val="0"/>
              </a:spcAft>
            </a:pPr>
            <a:r>
              <a:rPr lang="en-US" sz="1800" u="sng" dirty="0">
                <a:solidFill>
                  <a:srgbClr val="0563C1"/>
                </a:solidFill>
                <a:effectLst/>
                <a:latin typeface="Arial" panose="020B0604020202020204" pitchFamily="34" charset="0"/>
                <a:ea typeface="Calibri" panose="020F0502020204030204" pitchFamily="34" charset="0"/>
                <a:cs typeface="Times New Roman" panose="02020603050405020304" pitchFamily="18" charset="0"/>
                <a:hlinkClick r:id="rId4"/>
              </a:rPr>
              <a:t>https://arizonaatwork.com/</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504825" marR="0">
              <a:lnSpc>
                <a:spcPct val="107000"/>
              </a:lnSpc>
              <a:spcBef>
                <a:spcPts val="0"/>
              </a:spcBef>
              <a:spcAft>
                <a:spcPts val="0"/>
              </a:spcAft>
            </a:pPr>
            <a:r>
              <a:rPr lang="en-US" sz="1800" dirty="0">
                <a:effectLst/>
                <a:latin typeface="Arial" panose="020B0604020202020204" pitchFamily="34" charset="0"/>
                <a:ea typeface="Calibri" panose="020F0502020204030204" pitchFamily="34" charset="0"/>
                <a:cs typeface="Times New Roman" panose="02020603050405020304" pitchFamily="18" charset="0"/>
              </a:rPr>
              <a:t>Arizona’s American Job Center has no-cost employment readiness services.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504825" marR="0">
              <a:lnSpc>
                <a:spcPct val="107000"/>
              </a:lnSpc>
              <a:spcBef>
                <a:spcPts val="0"/>
              </a:spcBef>
              <a:spcAft>
                <a:spcPts val="800"/>
              </a:spcAft>
            </a:pPr>
            <a:r>
              <a:rPr lang="en-US" sz="1800" dirty="0">
                <a:effectLst/>
                <a:latin typeface="Arial" panose="020B0604020202020204" pitchFamily="34" charset="0"/>
                <a:ea typeface="Calibri" panose="020F0502020204030204" pitchFamily="34" charset="0"/>
                <a:cs typeface="Times New Roman" panose="02020603050405020304" pitchFamily="18" charset="0"/>
              </a:rPr>
              <a:t>From their website you can research job market trends, wages by occupation, and other analytics to inform your business plan development.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 name="Picture 1" descr="Ability360 logo">
            <a:extLst>
              <a:ext uri="{FF2B5EF4-FFF2-40B4-BE49-F238E27FC236}">
                <a16:creationId xmlns:a16="http://schemas.microsoft.com/office/drawing/2014/main" id="{01B0E3AF-90A7-6E7E-5146-CDFD327F3850}"/>
              </a:ext>
            </a:extLst>
          </p:cNvPr>
          <p:cNvPicPr>
            <a:picLocks noChangeAspect="1"/>
          </p:cNvPicPr>
          <p:nvPr/>
        </p:nvPicPr>
        <p:blipFill>
          <a:blip r:embed="rId5"/>
          <a:srcRect/>
          <a:stretch/>
        </p:blipFill>
        <p:spPr>
          <a:xfrm>
            <a:off x="6619649" y="6100304"/>
            <a:ext cx="2350200" cy="293775"/>
          </a:xfrm>
          <a:prstGeom prst="rect">
            <a:avLst/>
          </a:prstGeom>
        </p:spPr>
      </p:pic>
    </p:spTree>
    <p:extLst>
      <p:ext uri="{BB962C8B-B14F-4D97-AF65-F5344CB8AC3E}">
        <p14:creationId xmlns:p14="http://schemas.microsoft.com/office/powerpoint/2010/main" val="185227712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descr="Resources ">
            <a:extLst>
              <a:ext uri="{FF2B5EF4-FFF2-40B4-BE49-F238E27FC236}">
                <a16:creationId xmlns:a16="http://schemas.microsoft.com/office/drawing/2014/main" id="{9742A2A4-2C0D-6B2D-5114-42C2AE7D892E}"/>
              </a:ext>
            </a:extLst>
          </p:cNvPr>
          <p:cNvSpPr>
            <a:spLocks noGrp="1" noChangeArrowheads="1"/>
          </p:cNvSpPr>
          <p:nvPr>
            <p:ph type="ctrTitle"/>
          </p:nvPr>
        </p:nvSpPr>
        <p:spPr>
          <a:xfrm>
            <a:off x="331470" y="543148"/>
            <a:ext cx="7924800" cy="560070"/>
          </a:xfrm>
        </p:spPr>
        <p:txBody>
          <a:bodyPr rtlCol="0">
            <a:noAutofit/>
          </a:bodyPr>
          <a:lstStyle/>
          <a:p>
            <a:pPr eaLnBrk="1" fontAlgn="auto" hangingPunct="1">
              <a:spcAft>
                <a:spcPts val="0"/>
              </a:spcAft>
              <a:defRPr/>
            </a:pPr>
            <a:r>
              <a:rPr lang="en-US" altLang="en-US" b="1" dirty="0">
                <a:solidFill>
                  <a:srgbClr val="00B0F0"/>
                </a:solidFill>
              </a:rPr>
              <a:t>Resources</a:t>
            </a:r>
            <a:r>
              <a:rPr lang="en-US" altLang="en-US" dirty="0">
                <a:solidFill>
                  <a:srgbClr val="00B0F0"/>
                </a:solidFill>
              </a:rPr>
              <a:t> </a:t>
            </a:r>
          </a:p>
        </p:txBody>
      </p:sp>
      <p:sp>
        <p:nvSpPr>
          <p:cNvPr id="4" name="TextBox 3" descr="Job Accommodation Network JAN consultants handle inquiries related to self-employment and small business development for people with disabilities. This includes referrals regarding business planning, financing strategies, marketing research, disability-specific programs, income supports and benefits planning, e-commerce, independent contracting, home-based business options, and small business initiatives for disabled veterans. &#10;https://askjan.org/topics/Entrepreneurship.cfm &#10;&#10; &#10;U.S. Small Business Administration https://www.sba.gov/business-guide&#10;10 Steps to Starting Your Small Business Guide&#10;Information on business plans, funding suggestions etc.&#10;">
            <a:extLst>
              <a:ext uri="{FF2B5EF4-FFF2-40B4-BE49-F238E27FC236}">
                <a16:creationId xmlns:a16="http://schemas.microsoft.com/office/drawing/2014/main" id="{B9E63E95-4824-7599-5DE8-1A754AC40AE2}"/>
              </a:ext>
            </a:extLst>
          </p:cNvPr>
          <p:cNvSpPr txBox="1"/>
          <p:nvPr/>
        </p:nvSpPr>
        <p:spPr>
          <a:xfrm>
            <a:off x="222885" y="1349457"/>
            <a:ext cx="8698230" cy="3633752"/>
          </a:xfrm>
          <a:prstGeom prst="rect">
            <a:avLst/>
          </a:prstGeom>
          <a:noFill/>
        </p:spPr>
        <p:txBody>
          <a:bodyPr wrap="square">
            <a:spAutoFit/>
          </a:bodyPr>
          <a:lstStyle/>
          <a:p>
            <a:pPr marL="342900" marR="0" lvl="0" indent="-342900">
              <a:lnSpc>
                <a:spcPct val="107000"/>
              </a:lnSpc>
              <a:spcBef>
                <a:spcPts val="0"/>
              </a:spcBef>
              <a:spcAft>
                <a:spcPts val="0"/>
              </a:spcAft>
              <a:buFont typeface="Symbol" pitchFamily="2" charset="2"/>
              <a:buChar char=""/>
            </a:pPr>
            <a:r>
              <a:rPr lang="en-US" sz="18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Job Accommodation Network JAN </a:t>
            </a:r>
            <a:r>
              <a:rPr lang="en-US" sz="1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consultants handle inquiries related to self-employment and small business development for people with disabilities. This includes referrals regarding business planning, financing strategies, marketing research, disability-specific programs, income supports and benefits planning, e-commerce, independent contracting, home-based business options, and small business initiatives for disabled veterans.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504825" marR="0">
              <a:lnSpc>
                <a:spcPct val="107000"/>
              </a:lnSpc>
              <a:spcBef>
                <a:spcPts val="0"/>
              </a:spcBef>
              <a:spcAft>
                <a:spcPts val="0"/>
              </a:spcAft>
            </a:pPr>
            <a:r>
              <a:rPr lang="en-US" sz="1800" u="sng" dirty="0">
                <a:solidFill>
                  <a:srgbClr val="0563C1"/>
                </a:solidFill>
                <a:effectLst/>
                <a:latin typeface="Arial" panose="020B0604020202020204" pitchFamily="34" charset="0"/>
                <a:ea typeface="Calibri" panose="020F0502020204030204" pitchFamily="34" charset="0"/>
                <a:cs typeface="Times New Roman" panose="02020603050405020304" pitchFamily="18" charset="0"/>
                <a:hlinkClick r:id="rId3"/>
              </a:rPr>
              <a:t>https://askjan.org/topics/Entrepreneurship.cfm</a:t>
            </a:r>
            <a:r>
              <a:rPr lang="en-US" sz="1800" dirty="0">
                <a:effectLst/>
                <a:latin typeface="Arial" panose="020B0604020202020204" pitchFamily="34" charset="0"/>
                <a:ea typeface="Calibri" panose="020F0502020204030204" pitchFamily="34" charset="0"/>
                <a:cs typeface="Times New Roman" panose="02020603050405020304" pitchFamily="18" charset="0"/>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504825" marR="0">
              <a:lnSpc>
                <a:spcPct val="107000"/>
              </a:lnSpc>
              <a:spcBef>
                <a:spcPts val="0"/>
              </a:spcBef>
              <a:spcAft>
                <a:spcPts val="0"/>
              </a:spcAft>
            </a:pP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504825" marR="0">
              <a:lnSpc>
                <a:spcPct val="107000"/>
              </a:lnSpc>
              <a:spcBef>
                <a:spcPts val="0"/>
              </a:spcBef>
              <a:spcAft>
                <a:spcPts val="0"/>
              </a:spcAft>
            </a:pPr>
            <a:r>
              <a:rPr lang="en-US" sz="1800" dirty="0">
                <a:effectLst/>
                <a:latin typeface="Arial" panose="020B0604020202020204" pitchFamily="34" charset="0"/>
                <a:ea typeface="Calibri" panose="020F0502020204030204" pitchFamily="34" charset="0"/>
                <a:cs typeface="Times New Roman" panose="02020603050405020304" pitchFamily="18" charset="0"/>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itchFamily="2" charset="2"/>
              <a:buChar char=""/>
            </a:pPr>
            <a:r>
              <a:rPr lang="en-US" sz="1800" b="1" dirty="0">
                <a:effectLst/>
                <a:latin typeface="Arial" panose="020B0604020202020204" pitchFamily="34" charset="0"/>
                <a:ea typeface="Calibri" panose="020F0502020204030204" pitchFamily="34" charset="0"/>
                <a:cs typeface="Times New Roman" panose="02020603050405020304" pitchFamily="18" charset="0"/>
              </a:rPr>
              <a:t>U.S. Small Business Administration</a:t>
            </a:r>
            <a:r>
              <a:rPr lang="en-US" sz="1400" b="1" dirty="0">
                <a:latin typeface="Calibri" panose="020F0502020204030204" pitchFamily="34" charset="0"/>
                <a:ea typeface="Calibri" panose="020F0502020204030204" pitchFamily="34" charset="0"/>
                <a:cs typeface="Times New Roman" panose="02020603050405020304" pitchFamily="18" charset="0"/>
              </a:rPr>
              <a:t> </a:t>
            </a:r>
            <a:r>
              <a:rPr lang="en-US" sz="1800" u="sng" dirty="0">
                <a:solidFill>
                  <a:srgbClr val="0563C1"/>
                </a:solidFill>
                <a:effectLst/>
                <a:latin typeface="Arial" panose="020B0604020202020204" pitchFamily="34" charset="0"/>
                <a:ea typeface="Calibri" panose="020F0502020204030204" pitchFamily="34" charset="0"/>
                <a:cs typeface="Times New Roman" panose="02020603050405020304" pitchFamily="18" charset="0"/>
                <a:hlinkClick r:id="rId4"/>
              </a:rPr>
              <a:t>https://www.sba.gov/business-guide</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504825" marR="0">
              <a:lnSpc>
                <a:spcPct val="107000"/>
              </a:lnSpc>
              <a:spcBef>
                <a:spcPts val="0"/>
              </a:spcBef>
              <a:spcAft>
                <a:spcPts val="0"/>
              </a:spcAft>
            </a:pPr>
            <a:r>
              <a:rPr lang="en-US" sz="1800" dirty="0">
                <a:effectLst/>
                <a:latin typeface="Arial" panose="020B0604020202020204" pitchFamily="34" charset="0"/>
                <a:ea typeface="Calibri" panose="020F0502020204030204" pitchFamily="34" charset="0"/>
                <a:cs typeface="Times New Roman" panose="02020603050405020304" pitchFamily="18" charset="0"/>
              </a:rPr>
              <a:t>10 Steps to Starting Your Small Business Guide</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504825" marR="0">
              <a:lnSpc>
                <a:spcPct val="107000"/>
              </a:lnSpc>
              <a:spcBef>
                <a:spcPts val="0"/>
              </a:spcBef>
              <a:spcAft>
                <a:spcPts val="800"/>
              </a:spcAft>
            </a:pPr>
            <a:r>
              <a:rPr lang="en-US" sz="1800" dirty="0">
                <a:effectLst/>
                <a:latin typeface="Arial" panose="020B0604020202020204" pitchFamily="34" charset="0"/>
                <a:ea typeface="Calibri" panose="020F0502020204030204" pitchFamily="34" charset="0"/>
                <a:cs typeface="Times New Roman" panose="02020603050405020304" pitchFamily="18" charset="0"/>
              </a:rPr>
              <a:t>Information on business plans, funding suggestions etc.</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 name="Picture 1" descr="Ability360 logo">
            <a:extLst>
              <a:ext uri="{FF2B5EF4-FFF2-40B4-BE49-F238E27FC236}">
                <a16:creationId xmlns:a16="http://schemas.microsoft.com/office/drawing/2014/main" id="{A212095E-8B8E-13CD-1666-462AA4CB441F}"/>
              </a:ext>
            </a:extLst>
          </p:cNvPr>
          <p:cNvPicPr>
            <a:picLocks noChangeAspect="1"/>
          </p:cNvPicPr>
          <p:nvPr/>
        </p:nvPicPr>
        <p:blipFill>
          <a:blip r:embed="rId5"/>
          <a:srcRect/>
          <a:stretch/>
        </p:blipFill>
        <p:spPr>
          <a:xfrm>
            <a:off x="6619649" y="6100304"/>
            <a:ext cx="2350200" cy="293775"/>
          </a:xfrm>
          <a:prstGeom prst="rect">
            <a:avLst/>
          </a:prstGeom>
        </p:spPr>
      </p:pic>
    </p:spTree>
    <p:extLst>
      <p:ext uri="{BB962C8B-B14F-4D97-AF65-F5344CB8AC3E}">
        <p14:creationId xmlns:p14="http://schemas.microsoft.com/office/powerpoint/2010/main" val="128743812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descr="Resources ">
            <a:extLst>
              <a:ext uri="{FF2B5EF4-FFF2-40B4-BE49-F238E27FC236}">
                <a16:creationId xmlns:a16="http://schemas.microsoft.com/office/drawing/2014/main" id="{9742A2A4-2C0D-6B2D-5114-42C2AE7D892E}"/>
              </a:ext>
            </a:extLst>
          </p:cNvPr>
          <p:cNvSpPr>
            <a:spLocks noGrp="1" noChangeArrowheads="1"/>
          </p:cNvSpPr>
          <p:nvPr>
            <p:ph type="ctrTitle"/>
          </p:nvPr>
        </p:nvSpPr>
        <p:spPr>
          <a:xfrm>
            <a:off x="347526" y="587375"/>
            <a:ext cx="7924800" cy="560070"/>
          </a:xfrm>
        </p:spPr>
        <p:txBody>
          <a:bodyPr rtlCol="0">
            <a:noAutofit/>
          </a:bodyPr>
          <a:lstStyle/>
          <a:p>
            <a:pPr eaLnBrk="1" fontAlgn="auto" hangingPunct="1">
              <a:spcAft>
                <a:spcPts val="0"/>
              </a:spcAft>
              <a:defRPr/>
            </a:pPr>
            <a:r>
              <a:rPr lang="en-US" altLang="en-US" b="1" dirty="0">
                <a:solidFill>
                  <a:srgbClr val="00B0F0"/>
                </a:solidFill>
              </a:rPr>
              <a:t>Resources </a:t>
            </a:r>
          </a:p>
        </p:txBody>
      </p:sp>
      <p:sp>
        <p:nvSpPr>
          <p:cNvPr id="3" name="TextBox 2" descr="Phoenix Women Business Center&#10;https://phoenixwbc.org/&#10;Provide counseling, training, business assistance and access to capital for women looking to grow or start their company.&#10; Greater Phoenix SCORE&#10;https://greaterphoenix.score.org/ &#10;On Demand Training, in person and virtual webinars, and access to mentorship to support in development of a business plan and starting a small business.&#10;Arizona Small Business Development Center&#10;https://azsbdc.net/how-we-help/ &#10;Ongoing resources and training for small business.&#10;">
            <a:extLst>
              <a:ext uri="{FF2B5EF4-FFF2-40B4-BE49-F238E27FC236}">
                <a16:creationId xmlns:a16="http://schemas.microsoft.com/office/drawing/2014/main" id="{E8247309-1E0C-7223-0031-3D9823D4460B}"/>
              </a:ext>
            </a:extLst>
          </p:cNvPr>
          <p:cNvSpPr txBox="1"/>
          <p:nvPr/>
        </p:nvSpPr>
        <p:spPr>
          <a:xfrm>
            <a:off x="194310" y="1668642"/>
            <a:ext cx="8949690" cy="4431662"/>
          </a:xfrm>
          <a:prstGeom prst="rect">
            <a:avLst/>
          </a:prstGeom>
          <a:noFill/>
        </p:spPr>
        <p:txBody>
          <a:bodyPr wrap="square">
            <a:spAutoFit/>
          </a:bodyPr>
          <a:lstStyle/>
          <a:p>
            <a:pPr marL="342900" marR="0" lvl="0" indent="-342900">
              <a:lnSpc>
                <a:spcPct val="107000"/>
              </a:lnSpc>
              <a:spcBef>
                <a:spcPts val="0"/>
              </a:spcBef>
              <a:spcAft>
                <a:spcPts val="0"/>
              </a:spcAft>
              <a:buFont typeface="Symbol" pitchFamily="2" charset="2"/>
              <a:buChar char=""/>
            </a:pPr>
            <a:r>
              <a:rPr lang="en-US" sz="1800" b="1" dirty="0">
                <a:effectLst/>
                <a:latin typeface="Arial" panose="020B0604020202020204" pitchFamily="34" charset="0"/>
                <a:ea typeface="Calibri" panose="020F0502020204030204" pitchFamily="34" charset="0"/>
                <a:cs typeface="Times New Roman" panose="02020603050405020304" pitchFamily="18" charset="0"/>
              </a:rPr>
              <a:t>Phoenix Women Business Center</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p>
            <a:pPr marL="504825" marR="0">
              <a:lnSpc>
                <a:spcPct val="107000"/>
              </a:lnSpc>
              <a:spcBef>
                <a:spcPts val="0"/>
              </a:spcBef>
              <a:spcAft>
                <a:spcPts val="0"/>
              </a:spcAft>
            </a:pPr>
            <a:r>
              <a:rPr lang="en-US" sz="1800" u="sng" dirty="0">
                <a:solidFill>
                  <a:srgbClr val="0563C1"/>
                </a:solidFill>
                <a:effectLst/>
                <a:latin typeface="Arial" panose="020B0604020202020204" pitchFamily="34" charset="0"/>
                <a:ea typeface="Calibri" panose="020F0502020204030204" pitchFamily="34" charset="0"/>
                <a:cs typeface="Times New Roman" panose="02020603050405020304" pitchFamily="18" charset="0"/>
                <a:hlinkClick r:id="rId3"/>
              </a:rPr>
              <a:t>https://phoenixwbc.org/</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504825" marR="0">
              <a:lnSpc>
                <a:spcPct val="107000"/>
              </a:lnSpc>
              <a:spcBef>
                <a:spcPts val="0"/>
              </a:spcBef>
              <a:spcAft>
                <a:spcPts val="800"/>
              </a:spcAft>
            </a:pPr>
            <a:r>
              <a:rPr lang="en-US" sz="1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Provide counseling, training, business assistance and access to capital for women looking to grow or start their company.</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effectLst/>
                <a:latin typeface="Arial" panose="020B0604020202020204" pitchFamily="34" charset="0"/>
                <a:ea typeface="Calibri" panose="020F0502020204030204" pitchFamily="34" charset="0"/>
                <a:cs typeface="Times New Roman" panose="02020603050405020304" pitchFamily="18" charset="0"/>
              </a:rPr>
              <a:t> </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itchFamily="2" charset="2"/>
              <a:buChar char=""/>
            </a:pPr>
            <a:r>
              <a:rPr lang="en-US" sz="1800" b="1" dirty="0">
                <a:effectLst/>
                <a:latin typeface="Arial" panose="020B0604020202020204" pitchFamily="34" charset="0"/>
                <a:ea typeface="Calibri" panose="020F0502020204030204" pitchFamily="34" charset="0"/>
                <a:cs typeface="Times New Roman" panose="02020603050405020304" pitchFamily="18" charset="0"/>
              </a:rPr>
              <a:t>Greater Phoenix SCORE</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p>
            <a:pPr marL="504825" marR="0">
              <a:lnSpc>
                <a:spcPct val="107000"/>
              </a:lnSpc>
              <a:spcBef>
                <a:spcPts val="0"/>
              </a:spcBef>
              <a:spcAft>
                <a:spcPts val="0"/>
              </a:spcAft>
            </a:pPr>
            <a:r>
              <a:rPr lang="en-US" sz="1800" u="sng" dirty="0">
                <a:solidFill>
                  <a:srgbClr val="0563C1"/>
                </a:solidFill>
                <a:effectLst/>
                <a:latin typeface="Arial" panose="020B0604020202020204" pitchFamily="34" charset="0"/>
                <a:ea typeface="Calibri" panose="020F0502020204030204" pitchFamily="34" charset="0"/>
                <a:cs typeface="Times New Roman" panose="02020603050405020304" pitchFamily="18" charset="0"/>
                <a:hlinkClick r:id="rId4"/>
              </a:rPr>
              <a:t>https://greaterphoenix.score.org/</a:t>
            </a:r>
            <a:r>
              <a:rPr lang="en-US" sz="1800" dirty="0">
                <a:effectLst/>
                <a:latin typeface="Arial" panose="020B0604020202020204" pitchFamily="34" charset="0"/>
                <a:ea typeface="Calibri" panose="020F0502020204030204" pitchFamily="34" charset="0"/>
                <a:cs typeface="Times New Roman" panose="02020603050405020304" pitchFamily="18" charset="0"/>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504825" marR="0">
              <a:lnSpc>
                <a:spcPct val="107000"/>
              </a:lnSpc>
              <a:spcBef>
                <a:spcPts val="0"/>
              </a:spcBef>
              <a:spcAft>
                <a:spcPts val="0"/>
              </a:spcAft>
            </a:pPr>
            <a:r>
              <a:rPr lang="en-US" sz="1800" dirty="0">
                <a:effectLst/>
                <a:latin typeface="Arial" panose="020B0604020202020204" pitchFamily="34" charset="0"/>
                <a:ea typeface="Calibri" panose="020F0502020204030204" pitchFamily="34" charset="0"/>
                <a:cs typeface="Times New Roman" panose="02020603050405020304" pitchFamily="18" charset="0"/>
              </a:rPr>
              <a:t>On Demand Training, in person and virtual webinars, and access to mentorship to support in development of a business plan and starting a small business.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504825" marR="0">
              <a:lnSpc>
                <a:spcPct val="107000"/>
              </a:lnSpc>
              <a:spcBef>
                <a:spcPts val="0"/>
              </a:spcBef>
              <a:spcAft>
                <a:spcPts val="0"/>
              </a:spcAft>
            </a:pPr>
            <a:r>
              <a:rPr lang="en-US" sz="1800" dirty="0">
                <a:effectLst/>
                <a:latin typeface="Arial" panose="020B0604020202020204" pitchFamily="34" charset="0"/>
                <a:ea typeface="Calibri" panose="020F0502020204030204" pitchFamily="34" charset="0"/>
                <a:cs typeface="Times New Roman" panose="02020603050405020304" pitchFamily="18" charset="0"/>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504825" marR="0">
              <a:lnSpc>
                <a:spcPct val="107000"/>
              </a:lnSpc>
              <a:spcBef>
                <a:spcPts val="0"/>
              </a:spcBef>
              <a:spcAft>
                <a:spcPts val="0"/>
              </a:spcAft>
            </a:pPr>
            <a:r>
              <a:rPr lang="en-US" sz="1800" dirty="0">
                <a:effectLst/>
                <a:latin typeface="Arial" panose="020B0604020202020204" pitchFamily="34" charset="0"/>
                <a:ea typeface="Calibri" panose="020F0502020204030204" pitchFamily="34" charset="0"/>
                <a:cs typeface="Times New Roman" panose="02020603050405020304" pitchFamily="18" charset="0"/>
              </a:rPr>
              <a:t> </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itchFamily="2" charset="2"/>
              <a:buChar char=""/>
            </a:pPr>
            <a:r>
              <a:rPr lang="en-US" sz="1800" b="1" dirty="0">
                <a:effectLst/>
                <a:latin typeface="Arial" panose="020B0604020202020204" pitchFamily="34" charset="0"/>
                <a:ea typeface="Calibri" panose="020F0502020204030204" pitchFamily="34" charset="0"/>
                <a:cs typeface="Times New Roman" panose="02020603050405020304" pitchFamily="18" charset="0"/>
              </a:rPr>
              <a:t>Arizona Small Business Development Center</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p>
            <a:pPr marL="504825" marR="0">
              <a:lnSpc>
                <a:spcPct val="107000"/>
              </a:lnSpc>
              <a:spcBef>
                <a:spcPts val="0"/>
              </a:spcBef>
              <a:spcAft>
                <a:spcPts val="0"/>
              </a:spcAft>
            </a:pPr>
            <a:r>
              <a:rPr lang="en-US" sz="1800" u="sng" dirty="0">
                <a:solidFill>
                  <a:srgbClr val="0563C1"/>
                </a:solidFill>
                <a:effectLst/>
                <a:latin typeface="Arial" panose="020B0604020202020204" pitchFamily="34" charset="0"/>
                <a:ea typeface="Calibri" panose="020F0502020204030204" pitchFamily="34" charset="0"/>
                <a:cs typeface="Times New Roman" panose="02020603050405020304" pitchFamily="18" charset="0"/>
                <a:hlinkClick r:id="rId5"/>
              </a:rPr>
              <a:t>https://azsbdc.net/how-we-help/</a:t>
            </a:r>
            <a:r>
              <a:rPr lang="en-US" sz="1800" dirty="0">
                <a:effectLst/>
                <a:latin typeface="Arial" panose="020B0604020202020204" pitchFamily="34" charset="0"/>
                <a:ea typeface="Calibri" panose="020F0502020204030204" pitchFamily="34" charset="0"/>
                <a:cs typeface="Times New Roman" panose="02020603050405020304" pitchFamily="18" charset="0"/>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504825" marR="0">
              <a:lnSpc>
                <a:spcPct val="107000"/>
              </a:lnSpc>
              <a:spcBef>
                <a:spcPts val="0"/>
              </a:spcBef>
              <a:spcAft>
                <a:spcPts val="800"/>
              </a:spcAft>
            </a:pPr>
            <a:r>
              <a:rPr lang="en-US" sz="1800" dirty="0">
                <a:effectLst/>
                <a:latin typeface="Arial" panose="020B0604020202020204" pitchFamily="34" charset="0"/>
                <a:ea typeface="Calibri" panose="020F0502020204030204" pitchFamily="34" charset="0"/>
                <a:cs typeface="Times New Roman" panose="02020603050405020304" pitchFamily="18" charset="0"/>
              </a:rPr>
              <a:t>Ongoing resources and training for small business.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 name="Picture 1" descr="Ability360 logo">
            <a:extLst>
              <a:ext uri="{FF2B5EF4-FFF2-40B4-BE49-F238E27FC236}">
                <a16:creationId xmlns:a16="http://schemas.microsoft.com/office/drawing/2014/main" id="{455B6805-EB8F-1A43-EFDD-397BA115F0E7}"/>
              </a:ext>
            </a:extLst>
          </p:cNvPr>
          <p:cNvPicPr>
            <a:picLocks noChangeAspect="1"/>
          </p:cNvPicPr>
          <p:nvPr/>
        </p:nvPicPr>
        <p:blipFill>
          <a:blip r:embed="rId6"/>
          <a:srcRect/>
          <a:stretch/>
        </p:blipFill>
        <p:spPr>
          <a:xfrm>
            <a:off x="6619649" y="6100304"/>
            <a:ext cx="2350200" cy="293775"/>
          </a:xfrm>
          <a:prstGeom prst="rect">
            <a:avLst/>
          </a:prstGeom>
        </p:spPr>
      </p:pic>
    </p:spTree>
    <p:extLst>
      <p:ext uri="{BB962C8B-B14F-4D97-AF65-F5344CB8AC3E}">
        <p14:creationId xmlns:p14="http://schemas.microsoft.com/office/powerpoint/2010/main" val="351152360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descr="Resources ">
            <a:extLst>
              <a:ext uri="{FF2B5EF4-FFF2-40B4-BE49-F238E27FC236}">
                <a16:creationId xmlns:a16="http://schemas.microsoft.com/office/drawing/2014/main" id="{9742A2A4-2C0D-6B2D-5114-42C2AE7D892E}"/>
              </a:ext>
            </a:extLst>
          </p:cNvPr>
          <p:cNvSpPr>
            <a:spLocks noGrp="1" noChangeArrowheads="1"/>
          </p:cNvSpPr>
          <p:nvPr>
            <p:ph type="ctrTitle"/>
          </p:nvPr>
        </p:nvSpPr>
        <p:spPr>
          <a:xfrm>
            <a:off x="108585" y="536584"/>
            <a:ext cx="7924800" cy="560070"/>
          </a:xfrm>
        </p:spPr>
        <p:txBody>
          <a:bodyPr rtlCol="0">
            <a:noAutofit/>
          </a:bodyPr>
          <a:lstStyle/>
          <a:p>
            <a:pPr eaLnBrk="1" fontAlgn="auto" hangingPunct="1">
              <a:spcAft>
                <a:spcPts val="0"/>
              </a:spcAft>
              <a:defRPr/>
            </a:pPr>
            <a:r>
              <a:rPr lang="en-US" altLang="en-US" b="1" dirty="0">
                <a:solidFill>
                  <a:srgbClr val="00B0F0"/>
                </a:solidFill>
              </a:rPr>
              <a:t>Resources</a:t>
            </a:r>
            <a:r>
              <a:rPr lang="en-US" altLang="en-US" dirty="0">
                <a:solidFill>
                  <a:srgbClr val="00B0F0"/>
                </a:solidFill>
              </a:rPr>
              <a:t> </a:t>
            </a:r>
          </a:p>
        </p:txBody>
      </p:sp>
      <p:sp>
        <p:nvSpPr>
          <p:cNvPr id="4" name="TextBox 3" descr="DreamBuilder&#10;www.dreambuilder.org &#10;Free online learning program developed for women who want to start or grow their own business.&#10; &#10;National Center for Disability Entrepreneurship&#10;https://www.viscardicenter.org/entrepreneurship/&#10;Program with curriculum for any person with a disability looking to launch or expand a business. Visit website to see if accepting new applications. &#10;&#10;Disability Small Business Hub&#10;https://www.disabilitysmallbusiness.org/ &#10;A collaboration between the National Disability Institute and the U.S. Small Business Administration.  Provides current resources, podcasts, trainings, and events to start, build, and grow your small business.&#10;">
            <a:extLst>
              <a:ext uri="{FF2B5EF4-FFF2-40B4-BE49-F238E27FC236}">
                <a16:creationId xmlns:a16="http://schemas.microsoft.com/office/drawing/2014/main" id="{B9E63E95-4824-7599-5DE8-1A754AC40AE2}"/>
              </a:ext>
            </a:extLst>
          </p:cNvPr>
          <p:cNvSpPr txBox="1"/>
          <p:nvPr/>
        </p:nvSpPr>
        <p:spPr>
          <a:xfrm>
            <a:off x="108585" y="1096654"/>
            <a:ext cx="8698230" cy="5126981"/>
          </a:xfrm>
          <a:prstGeom prst="rect">
            <a:avLst/>
          </a:prstGeom>
          <a:noFill/>
        </p:spPr>
        <p:txBody>
          <a:bodyPr wrap="square">
            <a:spAutoFit/>
          </a:bodyPr>
          <a:lstStyle/>
          <a:p>
            <a:pPr marL="0" marR="0">
              <a:lnSpc>
                <a:spcPct val="107000"/>
              </a:lnSpc>
              <a:spcBef>
                <a:spcPts val="0"/>
              </a:spcBef>
              <a:spcAft>
                <a:spcPts val="800"/>
              </a:spcAft>
            </a:pPr>
            <a:r>
              <a:rPr lang="en-US" sz="1800" dirty="0">
                <a:effectLst/>
                <a:latin typeface="Arial" panose="020B0604020202020204" pitchFamily="34" charset="0"/>
                <a:ea typeface="Calibri" panose="020F0502020204030204" pitchFamily="34" charset="0"/>
                <a:cs typeface="Times New Roman" panose="02020603050405020304" pitchFamily="18" charset="0"/>
              </a:rPr>
              <a:t> </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itchFamily="2" charset="2"/>
              <a:buChar char=""/>
            </a:pPr>
            <a:r>
              <a:rPr lang="en-US" sz="1800" b="1" dirty="0" err="1">
                <a:effectLst/>
                <a:latin typeface="Arial" panose="020B0604020202020204" pitchFamily="34" charset="0"/>
                <a:ea typeface="Calibri" panose="020F0502020204030204" pitchFamily="34" charset="0"/>
                <a:cs typeface="Times New Roman" panose="02020603050405020304" pitchFamily="18" charset="0"/>
              </a:rPr>
              <a:t>DreamBuilder</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p>
            <a:pPr marL="504825" marR="0">
              <a:lnSpc>
                <a:spcPct val="107000"/>
              </a:lnSpc>
              <a:spcBef>
                <a:spcPts val="0"/>
              </a:spcBef>
              <a:spcAft>
                <a:spcPts val="0"/>
              </a:spcAft>
            </a:pPr>
            <a:r>
              <a:rPr lang="en-US" sz="1800" u="sng" dirty="0">
                <a:solidFill>
                  <a:srgbClr val="0563C1"/>
                </a:solidFill>
                <a:effectLst/>
                <a:latin typeface="Arial" panose="020B0604020202020204" pitchFamily="34" charset="0"/>
                <a:ea typeface="Calibri" panose="020F0502020204030204" pitchFamily="34" charset="0"/>
                <a:cs typeface="Times New Roman" panose="02020603050405020304" pitchFamily="18" charset="0"/>
                <a:hlinkClick r:id="rId3"/>
              </a:rPr>
              <a:t>www.dreambuilder.org</a:t>
            </a:r>
            <a:r>
              <a:rPr lang="en-US" sz="1800" dirty="0">
                <a:effectLst/>
                <a:latin typeface="Arial" panose="020B0604020202020204" pitchFamily="34" charset="0"/>
                <a:ea typeface="Calibri" panose="020F0502020204030204" pitchFamily="34"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504825" marR="0">
              <a:lnSpc>
                <a:spcPct val="107000"/>
              </a:lnSpc>
              <a:spcBef>
                <a:spcPts val="0"/>
              </a:spcBef>
              <a:spcAft>
                <a:spcPts val="0"/>
              </a:spcAft>
            </a:pPr>
            <a:r>
              <a:rPr lang="en-US" sz="1800" dirty="0">
                <a:effectLst/>
                <a:latin typeface="Arial" panose="020B0604020202020204" pitchFamily="34" charset="0"/>
                <a:ea typeface="Calibri" panose="020F0502020204030204" pitchFamily="34" charset="0"/>
                <a:cs typeface="Times New Roman" panose="02020603050405020304" pitchFamily="18" charset="0"/>
              </a:rPr>
              <a:t>Free online learning program developed for women who want to start or grow their own business.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504825" marR="0">
              <a:lnSpc>
                <a:spcPct val="107000"/>
              </a:lnSpc>
              <a:spcBef>
                <a:spcPts val="0"/>
              </a:spcBef>
              <a:spcAft>
                <a:spcPts val="0"/>
              </a:spcAft>
            </a:pPr>
            <a:r>
              <a:rPr lang="en-US" sz="1800" dirty="0">
                <a:effectLst/>
                <a:latin typeface="Arial" panose="020B0604020202020204" pitchFamily="34" charset="0"/>
                <a:ea typeface="Calibri" panose="020F0502020204030204" pitchFamily="34"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itchFamily="2" charset="2"/>
              <a:buChar char=""/>
            </a:pPr>
            <a:r>
              <a:rPr lang="en-US" sz="1800" b="1" dirty="0">
                <a:effectLst/>
                <a:latin typeface="Arial" panose="020B0604020202020204" pitchFamily="34" charset="0"/>
                <a:ea typeface="Calibri" panose="020F0502020204030204" pitchFamily="34" charset="0"/>
                <a:cs typeface="Times New Roman" panose="02020603050405020304" pitchFamily="18" charset="0"/>
              </a:rPr>
              <a:t>National Center for Disability Entrepreneurship</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p>
            <a:pPr marL="504825" marR="0">
              <a:lnSpc>
                <a:spcPct val="107000"/>
              </a:lnSpc>
              <a:spcBef>
                <a:spcPts val="0"/>
              </a:spcBef>
              <a:spcAft>
                <a:spcPts val="0"/>
              </a:spcAft>
            </a:pPr>
            <a:r>
              <a:rPr lang="en-US" sz="1800" u="sng" dirty="0">
                <a:solidFill>
                  <a:srgbClr val="0563C1"/>
                </a:solidFill>
                <a:effectLst/>
                <a:latin typeface="Arial" panose="020B0604020202020204" pitchFamily="34" charset="0"/>
                <a:ea typeface="Calibri" panose="020F0502020204030204" pitchFamily="34" charset="0"/>
                <a:cs typeface="Times New Roman" panose="02020603050405020304" pitchFamily="18" charset="0"/>
                <a:hlinkClick r:id="rId4"/>
              </a:rPr>
              <a:t>https://www.viscardicenter.org/entrepreneurship/</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504825" marR="0">
              <a:lnSpc>
                <a:spcPct val="107000"/>
              </a:lnSpc>
              <a:spcBef>
                <a:spcPts val="0"/>
              </a:spcBef>
              <a:spcAft>
                <a:spcPts val="800"/>
              </a:spcAft>
            </a:pPr>
            <a:r>
              <a:rPr lang="en-US" sz="1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Program with curriculum for any person with a disability looking to launch or expand a business. Visit website to see if accepting new applications. </a:t>
            </a:r>
            <a:endParaRPr lang="en-US"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marL="504825"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itchFamily="2" charset="2"/>
              <a:buChar char=""/>
            </a:pPr>
            <a:r>
              <a:rPr lang="en-US" sz="1800" b="1" dirty="0">
                <a:effectLst/>
                <a:latin typeface="Arial" panose="020B0604020202020204" pitchFamily="34" charset="0"/>
                <a:ea typeface="Calibri" panose="020F0502020204030204" pitchFamily="34" charset="0"/>
                <a:cs typeface="Times New Roman" panose="02020603050405020304" pitchFamily="18" charset="0"/>
              </a:rPr>
              <a:t>Disability Small Business Hub</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p>
            <a:pPr marL="504825" marR="0">
              <a:lnSpc>
                <a:spcPct val="107000"/>
              </a:lnSpc>
              <a:spcBef>
                <a:spcPts val="0"/>
              </a:spcBef>
              <a:spcAft>
                <a:spcPts val="0"/>
              </a:spcAft>
            </a:pPr>
            <a:r>
              <a:rPr lang="en-US" sz="1800" u="sng" dirty="0">
                <a:solidFill>
                  <a:srgbClr val="0563C1"/>
                </a:solidFill>
                <a:effectLst/>
                <a:latin typeface="Arial" panose="020B0604020202020204" pitchFamily="34" charset="0"/>
                <a:ea typeface="Calibri" panose="020F0502020204030204" pitchFamily="34" charset="0"/>
                <a:cs typeface="Times New Roman" panose="02020603050405020304" pitchFamily="18" charset="0"/>
                <a:hlinkClick r:id="rId5"/>
              </a:rPr>
              <a:t>https://www.disabilitysmallbusiness.org/</a:t>
            </a:r>
            <a:r>
              <a:rPr lang="en-US" sz="1800" dirty="0">
                <a:effectLst/>
                <a:latin typeface="Arial" panose="020B0604020202020204" pitchFamily="34" charset="0"/>
                <a:ea typeface="Calibri" panose="020F0502020204030204" pitchFamily="34"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504825" marR="0">
              <a:lnSpc>
                <a:spcPct val="107000"/>
              </a:lnSpc>
              <a:spcBef>
                <a:spcPts val="0"/>
              </a:spcBef>
              <a:spcAft>
                <a:spcPts val="800"/>
              </a:spcAft>
            </a:pPr>
            <a:r>
              <a:rPr lang="en-US" sz="1800" dirty="0">
                <a:effectLst/>
                <a:latin typeface="Arial" panose="020B0604020202020204" pitchFamily="34" charset="0"/>
                <a:ea typeface="Calibri" panose="020F0502020204030204" pitchFamily="34" charset="0"/>
                <a:cs typeface="Times New Roman" panose="02020603050405020304" pitchFamily="18" charset="0"/>
              </a:rPr>
              <a:t>A collaboration between the National Disability Institute and the U.S. Small Business Administration.  Provides current resources, podcasts, trainings, and events to start, build, and grow your small business.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 name="Picture 1" descr="Ability360 logo">
            <a:extLst>
              <a:ext uri="{FF2B5EF4-FFF2-40B4-BE49-F238E27FC236}">
                <a16:creationId xmlns:a16="http://schemas.microsoft.com/office/drawing/2014/main" id="{CC995EE7-14BF-179F-A15F-F4FBB62E9D49}"/>
              </a:ext>
            </a:extLst>
          </p:cNvPr>
          <p:cNvPicPr>
            <a:picLocks noChangeAspect="1"/>
          </p:cNvPicPr>
          <p:nvPr/>
        </p:nvPicPr>
        <p:blipFill>
          <a:blip r:embed="rId6"/>
          <a:srcRect/>
          <a:stretch/>
        </p:blipFill>
        <p:spPr>
          <a:xfrm>
            <a:off x="6456615" y="6174528"/>
            <a:ext cx="2350200" cy="293775"/>
          </a:xfrm>
          <a:prstGeom prst="rect">
            <a:avLst/>
          </a:prstGeom>
        </p:spPr>
      </p:pic>
    </p:spTree>
    <p:extLst>
      <p:ext uri="{BB962C8B-B14F-4D97-AF65-F5344CB8AC3E}">
        <p14:creationId xmlns:p14="http://schemas.microsoft.com/office/powerpoint/2010/main" val="262755440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descr="Resources ">
            <a:extLst>
              <a:ext uri="{FF2B5EF4-FFF2-40B4-BE49-F238E27FC236}">
                <a16:creationId xmlns:a16="http://schemas.microsoft.com/office/drawing/2014/main" id="{9742A2A4-2C0D-6B2D-5114-42C2AE7D892E}"/>
              </a:ext>
            </a:extLst>
          </p:cNvPr>
          <p:cNvSpPr>
            <a:spLocks noGrp="1" noChangeArrowheads="1"/>
          </p:cNvSpPr>
          <p:nvPr>
            <p:ph type="ctrTitle"/>
          </p:nvPr>
        </p:nvSpPr>
        <p:spPr>
          <a:xfrm>
            <a:off x="108585" y="536584"/>
            <a:ext cx="7924800" cy="560070"/>
          </a:xfrm>
        </p:spPr>
        <p:txBody>
          <a:bodyPr rtlCol="0">
            <a:noAutofit/>
          </a:bodyPr>
          <a:lstStyle/>
          <a:p>
            <a:pPr eaLnBrk="1" fontAlgn="auto" hangingPunct="1">
              <a:spcAft>
                <a:spcPts val="0"/>
              </a:spcAft>
              <a:defRPr/>
            </a:pPr>
            <a:r>
              <a:rPr lang="en-US" altLang="en-US" b="1" dirty="0">
                <a:solidFill>
                  <a:srgbClr val="00B0F0"/>
                </a:solidFill>
              </a:rPr>
              <a:t>Resources</a:t>
            </a:r>
            <a:r>
              <a:rPr lang="en-US" altLang="en-US" dirty="0">
                <a:solidFill>
                  <a:srgbClr val="00B0F0"/>
                </a:solidFill>
              </a:rPr>
              <a:t> </a:t>
            </a:r>
          </a:p>
        </p:txBody>
      </p:sp>
      <p:sp>
        <p:nvSpPr>
          <p:cNvPr id="4" name="TextBox 3" descr="Securing Your Financial Future Toolkit          www.dol.gov/agencies/ebsa/secure-your-financial-future                                   The Securing Your Financial Future Toolkit was developed by U.S. Department      of Labor’s Office of Disability Employment Policy (ODEP) and Employee Benefits Security Administration (EBSA). It’s a guide for people with disabilities who strive to obtain or maintain employment and achieve financial stability. &#10;  &#10;National Center for Disability Entrepreneurship&#10;https://www.viscardicenter.org/entrepreneurship/&#10;Program with curriculum for any person with a disability looking to launch or expand a business. Visit website to see if accepting new applications.&#10;">
            <a:extLst>
              <a:ext uri="{FF2B5EF4-FFF2-40B4-BE49-F238E27FC236}">
                <a16:creationId xmlns:a16="http://schemas.microsoft.com/office/drawing/2014/main" id="{B9E63E95-4824-7599-5DE8-1A754AC40AE2}"/>
              </a:ext>
            </a:extLst>
          </p:cNvPr>
          <p:cNvSpPr txBox="1"/>
          <p:nvPr/>
        </p:nvSpPr>
        <p:spPr>
          <a:xfrm>
            <a:off x="108585" y="1096654"/>
            <a:ext cx="8698230" cy="3433376"/>
          </a:xfrm>
          <a:prstGeom prst="rect">
            <a:avLst/>
          </a:prstGeom>
          <a:noFill/>
        </p:spPr>
        <p:txBody>
          <a:bodyPr wrap="square">
            <a:spAutoFit/>
          </a:bodyPr>
          <a:lstStyle/>
          <a:p>
            <a:pPr marL="285750" marR="0" indent="-285750">
              <a:lnSpc>
                <a:spcPct val="107000"/>
              </a:lnSpc>
              <a:spcBef>
                <a:spcPts val="0"/>
              </a:spcBef>
              <a:spcAft>
                <a:spcPts val="800"/>
              </a:spcAft>
              <a:buFont typeface="Arial" panose="020B0604020202020204" pitchFamily="34" charset="0"/>
              <a:buChar char="•"/>
            </a:pPr>
            <a:r>
              <a:rPr lang="en-US" sz="1800" dirty="0">
                <a:effectLst/>
                <a:latin typeface="Arial" panose="020B0604020202020204" pitchFamily="34" charset="0"/>
                <a:ea typeface="Calibri" panose="020F0502020204030204" pitchFamily="34" charset="0"/>
                <a:cs typeface="Times New Roman" panose="02020603050405020304" pitchFamily="18" charset="0"/>
              </a:rPr>
              <a:t>  </a:t>
            </a:r>
            <a:r>
              <a:rPr lang="en-US" b="1" dirty="0">
                <a:solidFill>
                  <a:srgbClr val="0E101A"/>
                </a:solidFill>
                <a:effectLst/>
                <a:latin typeface="Arial" panose="020B0604020202020204" pitchFamily="34" charset="0"/>
                <a:cs typeface="Arial" panose="020B0604020202020204" pitchFamily="34" charset="0"/>
              </a:rPr>
              <a:t>Securing Your Financial Future Toolkit</a:t>
            </a:r>
            <a:r>
              <a:rPr lang="en-US" dirty="0">
                <a:solidFill>
                  <a:srgbClr val="4A6EE0"/>
                </a:solidFill>
                <a:latin typeface="Arial" panose="020B0604020202020204" pitchFamily="34" charset="0"/>
                <a:cs typeface="Arial" panose="020B0604020202020204" pitchFamily="34" charset="0"/>
              </a:rPr>
              <a:t>          </a:t>
            </a:r>
            <a:r>
              <a:rPr lang="en-US" dirty="0">
                <a:solidFill>
                  <a:srgbClr val="4A6EE0"/>
                </a:solidFill>
                <a:effectLst/>
                <a:latin typeface="Arial" panose="020B0604020202020204" pitchFamily="34" charset="0"/>
                <a:cs typeface="Arial" panose="020B0604020202020204" pitchFamily="34" charset="0"/>
                <a:hlinkClick r:id="rId3"/>
              </a:rPr>
              <a:t>www.dol.gov/agencies/ebsa/secure-your-financial-future</a:t>
            </a:r>
            <a:r>
              <a:rPr lang="en-US" dirty="0">
                <a:solidFill>
                  <a:srgbClr val="4A6EE0"/>
                </a:solidFill>
                <a:effectLst/>
                <a:latin typeface="Arial" panose="020B0604020202020204" pitchFamily="34" charset="0"/>
                <a:cs typeface="Arial" panose="020B0604020202020204" pitchFamily="34" charset="0"/>
              </a:rPr>
              <a:t>                                   </a:t>
            </a:r>
            <a:r>
              <a:rPr lang="en-US" dirty="0">
                <a:solidFill>
                  <a:srgbClr val="0E101A"/>
                </a:solidFill>
                <a:effectLst/>
                <a:latin typeface="Arial" panose="020B0604020202020204" pitchFamily="34" charset="0"/>
                <a:cs typeface="Arial" panose="020B0604020202020204" pitchFamily="34" charset="0"/>
              </a:rPr>
              <a:t>The Securing Your Financial Future Toolkit was developed by U.S. Department    </a:t>
            </a:r>
            <a:r>
              <a:rPr lang="en-US" dirty="0">
                <a:solidFill>
                  <a:srgbClr val="0E101A"/>
                </a:solidFill>
                <a:latin typeface="Arial" panose="020B0604020202020204" pitchFamily="34" charset="0"/>
                <a:cs typeface="Arial" panose="020B0604020202020204" pitchFamily="34" charset="0"/>
              </a:rPr>
              <a:t>  </a:t>
            </a:r>
            <a:r>
              <a:rPr lang="en-US" dirty="0">
                <a:solidFill>
                  <a:srgbClr val="0E101A"/>
                </a:solidFill>
                <a:effectLst/>
                <a:latin typeface="Arial" panose="020B0604020202020204" pitchFamily="34" charset="0"/>
                <a:cs typeface="Arial" panose="020B0604020202020204" pitchFamily="34" charset="0"/>
              </a:rPr>
              <a:t>of Labor’s Office of Disability Employment Policy (ODEP) and Employee Benefits Security Administration (EBSA). It’s a guide for people with disabilities who strive to obtain or maintain employment and achieve financial stability. </a:t>
            </a:r>
            <a:endParaRPr lang="en-US" dirty="0">
              <a:effectLst/>
              <a:latin typeface="Arial" panose="020B0604020202020204" pitchFamily="34" charset="0"/>
              <a:ea typeface="Calibri" panose="020F0502020204030204" pitchFamily="34" charset="0"/>
              <a:cs typeface="Arial" panose="020B0604020202020204" pitchFamily="34" charset="0"/>
            </a:endParaRPr>
          </a:p>
          <a:p>
            <a:pPr marL="504825">
              <a:lnSpc>
                <a:spcPct val="107000"/>
              </a:lnSpc>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p>
          <a:p>
            <a:pPr marL="342900" marR="0" lvl="0" indent="-342900">
              <a:lnSpc>
                <a:spcPct val="107000"/>
              </a:lnSpc>
              <a:spcBef>
                <a:spcPts val="0"/>
              </a:spcBef>
              <a:spcAft>
                <a:spcPts val="0"/>
              </a:spcAft>
              <a:buFont typeface="Symbol" pitchFamily="2" charset="2"/>
              <a:buChar char=""/>
            </a:pPr>
            <a:r>
              <a:rPr lang="en-US" sz="1800" b="1" dirty="0">
                <a:effectLst/>
                <a:latin typeface="Arial" panose="020B0604020202020204" pitchFamily="34" charset="0"/>
                <a:ea typeface="Calibri" panose="020F0502020204030204" pitchFamily="34" charset="0"/>
                <a:cs typeface="Times New Roman" panose="02020603050405020304" pitchFamily="18" charset="0"/>
              </a:rPr>
              <a:t>National Center for Disability Entrepreneurship</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p>
            <a:pPr marL="504825" marR="0">
              <a:lnSpc>
                <a:spcPct val="107000"/>
              </a:lnSpc>
              <a:spcBef>
                <a:spcPts val="0"/>
              </a:spcBef>
              <a:spcAft>
                <a:spcPts val="0"/>
              </a:spcAft>
            </a:pPr>
            <a:r>
              <a:rPr lang="en-US" sz="1800" u="sng" dirty="0">
                <a:solidFill>
                  <a:srgbClr val="0563C1"/>
                </a:solidFill>
                <a:effectLst/>
                <a:latin typeface="Arial" panose="020B0604020202020204" pitchFamily="34" charset="0"/>
                <a:ea typeface="Calibri" panose="020F0502020204030204" pitchFamily="34" charset="0"/>
                <a:cs typeface="Times New Roman" panose="02020603050405020304" pitchFamily="18" charset="0"/>
                <a:hlinkClick r:id="rId4"/>
              </a:rPr>
              <a:t>https://www.viscardicenter.org/entrepreneurship/</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504825" marR="0">
              <a:lnSpc>
                <a:spcPct val="107000"/>
              </a:lnSpc>
              <a:spcBef>
                <a:spcPts val="0"/>
              </a:spcBef>
              <a:spcAft>
                <a:spcPts val="800"/>
              </a:spcAft>
            </a:pPr>
            <a:r>
              <a:rPr lang="en-US" sz="1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Program with curriculum for any person with a disability looking to launch or expand a business. Visit website to see if accepting new applications.</a:t>
            </a:r>
          </a:p>
        </p:txBody>
      </p:sp>
      <p:pic>
        <p:nvPicPr>
          <p:cNvPr id="2" name="Picture 1" descr="Ability360 logo">
            <a:extLst>
              <a:ext uri="{FF2B5EF4-FFF2-40B4-BE49-F238E27FC236}">
                <a16:creationId xmlns:a16="http://schemas.microsoft.com/office/drawing/2014/main" id="{CC995EE7-14BF-179F-A15F-F4FBB62E9D49}"/>
              </a:ext>
            </a:extLst>
          </p:cNvPr>
          <p:cNvPicPr>
            <a:picLocks noChangeAspect="1"/>
          </p:cNvPicPr>
          <p:nvPr/>
        </p:nvPicPr>
        <p:blipFill>
          <a:blip r:embed="rId5"/>
          <a:srcRect/>
          <a:stretch/>
        </p:blipFill>
        <p:spPr>
          <a:xfrm>
            <a:off x="6456615" y="6174528"/>
            <a:ext cx="2350200" cy="293775"/>
          </a:xfrm>
          <a:prstGeom prst="rect">
            <a:avLst/>
          </a:prstGeom>
        </p:spPr>
      </p:pic>
    </p:spTree>
    <p:extLst>
      <p:ext uri="{BB962C8B-B14F-4D97-AF65-F5344CB8AC3E}">
        <p14:creationId xmlns:p14="http://schemas.microsoft.com/office/powerpoint/2010/main" val="354141721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of a colorful thank you.">
            <a:extLst>
              <a:ext uri="{FF2B5EF4-FFF2-40B4-BE49-F238E27FC236}">
                <a16:creationId xmlns:a16="http://schemas.microsoft.com/office/drawing/2014/main" id="{5A5426A1-F425-92A2-07F1-B8F0646830E1}"/>
              </a:ext>
            </a:extLst>
          </p:cNvPr>
          <p:cNvPicPr>
            <a:picLocks noChangeAspect="1"/>
          </p:cNvPicPr>
          <p:nvPr/>
        </p:nvPicPr>
        <p:blipFill>
          <a:blip r:embed="rId3"/>
          <a:stretch>
            <a:fillRect/>
          </a:stretch>
        </p:blipFill>
        <p:spPr>
          <a:xfrm>
            <a:off x="1841326" y="19193"/>
            <a:ext cx="4384284" cy="2372318"/>
          </a:xfrm>
          <a:prstGeom prst="rect">
            <a:avLst/>
          </a:prstGeom>
        </p:spPr>
      </p:pic>
      <p:sp>
        <p:nvSpPr>
          <p:cNvPr id="4" name="TextBox 3" descr="Use the QR code below to register for our next two webinars on March 18 and 25:Reach out to Ability360 or any of our presenters with follow-up questions.&#10;&#10;">
            <a:extLst>
              <a:ext uri="{FF2B5EF4-FFF2-40B4-BE49-F238E27FC236}">
                <a16:creationId xmlns:a16="http://schemas.microsoft.com/office/drawing/2014/main" id="{B9E63E95-4824-7599-5DE8-1A754AC40AE2}"/>
              </a:ext>
            </a:extLst>
          </p:cNvPr>
          <p:cNvSpPr txBox="1"/>
          <p:nvPr/>
        </p:nvSpPr>
        <p:spPr>
          <a:xfrm>
            <a:off x="108585" y="1096654"/>
            <a:ext cx="8698230" cy="5400261"/>
          </a:xfrm>
          <a:prstGeom prst="rect">
            <a:avLst/>
          </a:prstGeom>
          <a:noFill/>
        </p:spPr>
        <p:txBody>
          <a:bodyPr wrap="square">
            <a:spAutoFit/>
          </a:bodyPr>
          <a:lstStyle/>
          <a:p>
            <a:pPr marL="0" marR="0">
              <a:lnSpc>
                <a:spcPct val="107000"/>
              </a:lnSpc>
              <a:spcBef>
                <a:spcPts val="0"/>
              </a:spcBef>
              <a:spcAft>
                <a:spcPts val="800"/>
              </a:spcAft>
            </a:pPr>
            <a:endParaRPr lang="en-US" sz="2800" dirty="0">
              <a:effectLst/>
              <a:latin typeface="Arial" panose="020B060402020202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2800" dirty="0">
              <a:latin typeface="Arial" panose="020B060402020202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2800" dirty="0">
              <a:effectLst/>
              <a:latin typeface="Arial" panose="020B060402020202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2800" dirty="0">
                <a:latin typeface="Arial" panose="020B0604020202020204" pitchFamily="34" charset="0"/>
                <a:ea typeface="Calibri" panose="020F0502020204030204" pitchFamily="34" charset="0"/>
                <a:cs typeface="Times New Roman" panose="02020603050405020304" pitchFamily="18" charset="0"/>
              </a:rPr>
              <a:t>U</a:t>
            </a:r>
            <a:r>
              <a:rPr lang="en-US" sz="2800" dirty="0">
                <a:effectLst/>
                <a:latin typeface="Arial" panose="020B0604020202020204" pitchFamily="34" charset="0"/>
                <a:ea typeface="Calibri" panose="020F0502020204030204" pitchFamily="34" charset="0"/>
                <a:cs typeface="Times New Roman" panose="02020603050405020304" pitchFamily="18" charset="0"/>
              </a:rPr>
              <a:t>se the QR code below to register for our next two webinars on March </a:t>
            </a:r>
            <a:r>
              <a:rPr lang="en-US" sz="2800" b="1" dirty="0">
                <a:effectLst/>
                <a:latin typeface="Arial" panose="020B0604020202020204" pitchFamily="34" charset="0"/>
                <a:ea typeface="Calibri" panose="020F0502020204030204" pitchFamily="34" charset="0"/>
                <a:cs typeface="Times New Roman" panose="02020603050405020304" pitchFamily="18" charset="0"/>
              </a:rPr>
              <a:t>18</a:t>
            </a:r>
            <a:r>
              <a:rPr lang="en-US" sz="2800" dirty="0">
                <a:effectLst/>
                <a:latin typeface="Arial" panose="020B0604020202020204" pitchFamily="34" charset="0"/>
                <a:ea typeface="Calibri" panose="020F0502020204030204" pitchFamily="34" charset="0"/>
                <a:cs typeface="Times New Roman" panose="02020603050405020304" pitchFamily="18" charset="0"/>
              </a:rPr>
              <a:t> and </a:t>
            </a:r>
            <a:r>
              <a:rPr lang="en-US" sz="2800" b="1" dirty="0">
                <a:effectLst/>
                <a:latin typeface="Arial" panose="020B0604020202020204" pitchFamily="34" charset="0"/>
                <a:ea typeface="Calibri" panose="020F0502020204030204" pitchFamily="34" charset="0"/>
                <a:cs typeface="Times New Roman" panose="02020603050405020304" pitchFamily="18" charset="0"/>
              </a:rPr>
              <a:t>25</a:t>
            </a:r>
            <a:r>
              <a:rPr lang="en-US" sz="2800" dirty="0">
                <a:effectLst/>
                <a:latin typeface="Arial" panose="020B0604020202020204" pitchFamily="34" charset="0"/>
                <a:ea typeface="Calibri" panose="020F0502020204030204" pitchFamily="34" charset="0"/>
                <a:cs typeface="Times New Roman" panose="02020603050405020304" pitchFamily="18" charset="0"/>
              </a:rPr>
              <a:t>:</a:t>
            </a:r>
          </a:p>
          <a:p>
            <a:pPr marL="0" marR="0">
              <a:lnSpc>
                <a:spcPct val="107000"/>
              </a:lnSpc>
              <a:spcBef>
                <a:spcPts val="0"/>
              </a:spcBef>
              <a:spcAft>
                <a:spcPts val="800"/>
              </a:spcAft>
            </a:pPr>
            <a:endParaRPr lang="en-US" sz="2800" dirty="0">
              <a:latin typeface="Arial" panose="020B060402020202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2800" dirty="0">
              <a:latin typeface="Arial" panose="020B060402020202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2800" dirty="0">
              <a:effectLst/>
              <a:latin typeface="Arial" panose="020B060402020202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2800" dirty="0">
                <a:latin typeface="Calibri" panose="020F0502020204030204" pitchFamily="34" charset="0"/>
                <a:ea typeface="Calibri" panose="020F0502020204030204" pitchFamily="34" charset="0"/>
                <a:cs typeface="Times New Roman" panose="02020603050405020304" pitchFamily="18" charset="0"/>
              </a:rPr>
              <a:t>Reach out to Ability360 or any of our presenters with follow-up questions.</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026" name="Picture 2" descr="picture of a Qr code">
            <a:extLst>
              <a:ext uri="{FF2B5EF4-FFF2-40B4-BE49-F238E27FC236}">
                <a16:creationId xmlns:a16="http://schemas.microsoft.com/office/drawing/2014/main" id="{AE81EA11-E706-D2F4-BB8D-647BB2D4A8E3}"/>
              </a:ext>
            </a:extLst>
          </p:cNvPr>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3533017" y="3796784"/>
            <a:ext cx="1513406" cy="1538421"/>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descr="Ability360 logo">
            <a:extLst>
              <a:ext uri="{FF2B5EF4-FFF2-40B4-BE49-F238E27FC236}">
                <a16:creationId xmlns:a16="http://schemas.microsoft.com/office/drawing/2014/main" id="{CC995EE7-14BF-179F-A15F-F4FBB62E9D49}"/>
              </a:ext>
            </a:extLst>
          </p:cNvPr>
          <p:cNvPicPr>
            <a:picLocks noChangeAspect="1"/>
          </p:cNvPicPr>
          <p:nvPr/>
        </p:nvPicPr>
        <p:blipFill>
          <a:blip r:embed="rId5"/>
          <a:srcRect/>
          <a:stretch/>
        </p:blipFill>
        <p:spPr>
          <a:xfrm>
            <a:off x="6456615" y="6174528"/>
            <a:ext cx="2350200" cy="293775"/>
          </a:xfrm>
          <a:prstGeom prst="rect">
            <a:avLst/>
          </a:prstGeom>
        </p:spPr>
      </p:pic>
    </p:spTree>
    <p:extLst>
      <p:ext uri="{BB962C8B-B14F-4D97-AF65-F5344CB8AC3E}">
        <p14:creationId xmlns:p14="http://schemas.microsoft.com/office/powerpoint/2010/main" val="32115507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descr="Learning Objectives  ">
            <a:extLst>
              <a:ext uri="{FF2B5EF4-FFF2-40B4-BE49-F238E27FC236}">
                <a16:creationId xmlns:a16="http://schemas.microsoft.com/office/drawing/2014/main" id="{F6C9D892-8FFE-3A5D-FD5B-885F2DD1F3BE}"/>
              </a:ext>
            </a:extLst>
          </p:cNvPr>
          <p:cNvSpPr>
            <a:spLocks noGrp="1" noChangeArrowheads="1"/>
          </p:cNvSpPr>
          <p:nvPr>
            <p:ph type="ctrTitle"/>
          </p:nvPr>
        </p:nvSpPr>
        <p:spPr>
          <a:xfrm>
            <a:off x="620486" y="642256"/>
            <a:ext cx="7315200" cy="762000"/>
          </a:xfrm>
        </p:spPr>
        <p:txBody>
          <a:bodyPr>
            <a:normAutofit/>
          </a:bodyPr>
          <a:lstStyle/>
          <a:p>
            <a:pPr eaLnBrk="1" hangingPunct="1"/>
            <a:r>
              <a:rPr lang="en-US" altLang="en-US" b="1" dirty="0">
                <a:solidFill>
                  <a:srgbClr val="00B0F0"/>
                </a:solidFill>
              </a:rPr>
              <a:t>Learning Objectives  </a:t>
            </a:r>
          </a:p>
        </p:txBody>
      </p:sp>
      <p:sp>
        <p:nvSpPr>
          <p:cNvPr id="13315" name="Rectangle 3" descr="Participants will learn strategies to:&#10;&#10;What is self-employment?&#10;Who is doing it? &#10;Pros and Cons, what makes it attractive option for people with disabilities. &#10;Exploring your interests and goals (skills assessment tools).&#10;Panel of people with disabilities who started their own business or are an Entrepreneur, will share their experiences.&#10;">
            <a:extLst>
              <a:ext uri="{FF2B5EF4-FFF2-40B4-BE49-F238E27FC236}">
                <a16:creationId xmlns:a16="http://schemas.microsoft.com/office/drawing/2014/main" id="{71153295-416D-9238-F600-B1FA14C57290}"/>
              </a:ext>
            </a:extLst>
          </p:cNvPr>
          <p:cNvSpPr>
            <a:spLocks noGrp="1" noChangeArrowheads="1"/>
          </p:cNvSpPr>
          <p:nvPr>
            <p:ph type="subTitle" idx="1"/>
          </p:nvPr>
        </p:nvSpPr>
        <p:spPr>
          <a:xfrm>
            <a:off x="492734" y="1687286"/>
            <a:ext cx="5257800" cy="4060371"/>
          </a:xfrm>
        </p:spPr>
        <p:txBody>
          <a:bodyPr>
            <a:normAutofit/>
          </a:body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2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Participants will learn strategies to</a:t>
            </a:r>
            <a:r>
              <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t>
            </a:r>
          </a:p>
          <a:p>
            <a:pPr marL="213122" marR="0" lvl="1" indent="-213122" algn="l" defTabSz="685800" rtl="0" eaLnBrk="1" fontAlgn="auto" latinLnBrk="0" hangingPunct="1">
              <a:lnSpc>
                <a:spcPct val="90000"/>
              </a:lnSpc>
              <a:spcBef>
                <a:spcPts val="375"/>
              </a:spcBef>
              <a:spcAft>
                <a:spcPts val="0"/>
              </a:spcAft>
              <a:buClr>
                <a:srgbClr val="2560AF"/>
              </a:buClr>
              <a:buSzTx/>
              <a:buFont typeface="Arial" panose="020B0604020202020204" pitchFamily="34" charset="0"/>
              <a:buBlip>
                <a:blip r:embed="rId3"/>
              </a:buBlip>
              <a:tabLst/>
              <a:defRPr/>
            </a:pPr>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endParaRPr>
          </a:p>
          <a:p>
            <a:pPr marL="213122" marR="0" lvl="1" indent="-213122" algn="l" defTabSz="685800" rtl="0" eaLnBrk="1" fontAlgn="auto" latinLnBrk="0" hangingPunct="1">
              <a:lnSpc>
                <a:spcPct val="90000"/>
              </a:lnSpc>
              <a:spcBef>
                <a:spcPts val="375"/>
              </a:spcBef>
              <a:spcAft>
                <a:spcPts val="0"/>
              </a:spcAft>
              <a:buClr>
                <a:srgbClr val="2560AF"/>
              </a:buClr>
              <a:buSzTx/>
              <a:buFont typeface="Arial" panose="020B0604020202020204" pitchFamily="34" charset="0"/>
              <a:buBlip>
                <a:blip r:embed="rId3"/>
              </a:buBlip>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What is self-employment?</a:t>
            </a:r>
          </a:p>
          <a:p>
            <a:pPr marL="213122" marR="0" lvl="1" indent="-213122" algn="l" defTabSz="685800" rtl="0" eaLnBrk="1" fontAlgn="auto" latinLnBrk="0" hangingPunct="1">
              <a:lnSpc>
                <a:spcPct val="90000"/>
              </a:lnSpc>
              <a:spcBef>
                <a:spcPts val="375"/>
              </a:spcBef>
              <a:spcAft>
                <a:spcPts val="0"/>
              </a:spcAft>
              <a:buClr>
                <a:srgbClr val="2560AF"/>
              </a:buClr>
              <a:buSzTx/>
              <a:buFont typeface="Arial" panose="020B0604020202020204" pitchFamily="34" charset="0"/>
              <a:buBlip>
                <a:blip r:embed="rId3"/>
              </a:buBlip>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Who </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is</a:t>
            </a: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doing it? </a:t>
            </a:r>
          </a:p>
          <a:p>
            <a:pPr marL="213122" marR="0" lvl="1" indent="-213122" algn="l" defTabSz="685800" rtl="0" eaLnBrk="1" fontAlgn="auto" latinLnBrk="0" hangingPunct="1">
              <a:lnSpc>
                <a:spcPct val="90000"/>
              </a:lnSpc>
              <a:spcBef>
                <a:spcPts val="375"/>
              </a:spcBef>
              <a:spcAft>
                <a:spcPts val="0"/>
              </a:spcAft>
              <a:buClr>
                <a:srgbClr val="2560AF"/>
              </a:buClr>
              <a:buSzTx/>
              <a:buFont typeface="Arial" panose="020B0604020202020204" pitchFamily="34" charset="0"/>
              <a:buBlip>
                <a:blip r:embed="rId3"/>
              </a:buBlip>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Pros and Cons, what makes it attractive option for people with disabilities. </a:t>
            </a:r>
          </a:p>
          <a:p>
            <a:pPr marL="213122" marR="0" lvl="1" indent="-213122" algn="l" defTabSz="685800" rtl="0" eaLnBrk="1" fontAlgn="auto" latinLnBrk="0" hangingPunct="1">
              <a:lnSpc>
                <a:spcPct val="90000"/>
              </a:lnSpc>
              <a:spcBef>
                <a:spcPts val="375"/>
              </a:spcBef>
              <a:spcAft>
                <a:spcPts val="0"/>
              </a:spcAft>
              <a:buClr>
                <a:srgbClr val="2560AF"/>
              </a:buClr>
              <a:buSzTx/>
              <a:buFont typeface="Arial" panose="020B0604020202020204" pitchFamily="34" charset="0"/>
              <a:buBlip>
                <a:blip r:embed="rId3"/>
              </a:buBlip>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Exploring your interests and goals (skills assessment tools).</a:t>
            </a:r>
          </a:p>
          <a:p>
            <a:pPr marL="213122" marR="0" lvl="1" indent="-213122" algn="l" defTabSz="685800" rtl="0" eaLnBrk="1" fontAlgn="auto" latinLnBrk="0" hangingPunct="1">
              <a:lnSpc>
                <a:spcPct val="90000"/>
              </a:lnSpc>
              <a:spcBef>
                <a:spcPts val="375"/>
              </a:spcBef>
              <a:spcAft>
                <a:spcPts val="0"/>
              </a:spcAft>
              <a:buClr>
                <a:srgbClr val="2560AF"/>
              </a:buClr>
              <a:buSzTx/>
              <a:buFont typeface="Arial" panose="020B0604020202020204" pitchFamily="34" charset="0"/>
              <a:buBlip>
                <a:blip r:embed="rId3"/>
              </a:buBlip>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Panel of people with disabilities who started their own business or are an Entrepreneur, will share their experiences.</a:t>
            </a:r>
          </a:p>
          <a:p>
            <a:pPr eaLnBrk="1" hangingPunct="1">
              <a:lnSpc>
                <a:spcPct val="90000"/>
              </a:lnSpc>
            </a:pPr>
            <a:endParaRPr lang="en-US" altLang="en-US" dirty="0">
              <a:solidFill>
                <a:schemeClr val="tx1"/>
              </a:solidFill>
            </a:endParaRPr>
          </a:p>
        </p:txBody>
      </p:sp>
      <p:pic>
        <p:nvPicPr>
          <p:cNvPr id="5" name="Picture 4" descr="A dart hitting the center of a target&#10;&#10;Description automatically generated with medium confidence">
            <a:extLst>
              <a:ext uri="{FF2B5EF4-FFF2-40B4-BE49-F238E27FC236}">
                <a16:creationId xmlns:a16="http://schemas.microsoft.com/office/drawing/2014/main" id="{D2D5F9DB-7881-8A19-C68D-6B6E255CAA8E}"/>
              </a:ext>
            </a:extLst>
          </p:cNvPr>
          <p:cNvPicPr>
            <a:picLocks noChangeAspect="1"/>
          </p:cNvPicPr>
          <p:nvPr/>
        </p:nvPicPr>
        <p:blipFill>
          <a:blip r:embed="rId4"/>
          <a:stretch>
            <a:fillRect/>
          </a:stretch>
        </p:blipFill>
        <p:spPr>
          <a:xfrm>
            <a:off x="5750534" y="1404256"/>
            <a:ext cx="3393466" cy="4996543"/>
          </a:xfrm>
          <a:prstGeom prst="rect">
            <a:avLst/>
          </a:prstGeom>
        </p:spPr>
      </p:pic>
      <p:pic>
        <p:nvPicPr>
          <p:cNvPr id="2" name="Picture 1" descr="Ability360 logo ">
            <a:extLst>
              <a:ext uri="{FF2B5EF4-FFF2-40B4-BE49-F238E27FC236}">
                <a16:creationId xmlns:a16="http://schemas.microsoft.com/office/drawing/2014/main" id="{94F69ED2-24D4-3CB0-8D20-891236B995C2}"/>
              </a:ext>
            </a:extLst>
          </p:cNvPr>
          <p:cNvPicPr>
            <a:picLocks noChangeAspect="1"/>
          </p:cNvPicPr>
          <p:nvPr/>
        </p:nvPicPr>
        <p:blipFill>
          <a:blip r:embed="rId5"/>
          <a:srcRect/>
          <a:stretch/>
        </p:blipFill>
        <p:spPr>
          <a:xfrm>
            <a:off x="6665369" y="6215744"/>
            <a:ext cx="2350200" cy="293775"/>
          </a:xfrm>
          <a:prstGeom prst="rect">
            <a:avLst/>
          </a:prstGeom>
        </p:spPr>
      </p:pic>
    </p:spTree>
    <p:extLst>
      <p:ext uri="{BB962C8B-B14F-4D97-AF65-F5344CB8AC3E}">
        <p14:creationId xmlns:p14="http://schemas.microsoft.com/office/powerpoint/2010/main" val="13912543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descr="Ability 360 –Who We Are  ">
            <a:extLst>
              <a:ext uri="{FF2B5EF4-FFF2-40B4-BE49-F238E27FC236}">
                <a16:creationId xmlns:a16="http://schemas.microsoft.com/office/drawing/2014/main" id="{F6C9D892-8FFE-3A5D-FD5B-885F2DD1F3BE}"/>
              </a:ext>
            </a:extLst>
          </p:cNvPr>
          <p:cNvSpPr>
            <a:spLocks noGrp="1" noChangeArrowheads="1"/>
          </p:cNvSpPr>
          <p:nvPr>
            <p:ph type="ctrTitle"/>
          </p:nvPr>
        </p:nvSpPr>
        <p:spPr>
          <a:xfrm>
            <a:off x="720090" y="624346"/>
            <a:ext cx="7315200" cy="762000"/>
          </a:xfrm>
        </p:spPr>
        <p:txBody>
          <a:bodyPr>
            <a:normAutofit/>
          </a:bodyPr>
          <a:lstStyle/>
          <a:p>
            <a:pPr eaLnBrk="1" hangingPunct="1"/>
            <a:r>
              <a:rPr lang="en-US" altLang="en-US" b="1" dirty="0">
                <a:solidFill>
                  <a:srgbClr val="00B0F0"/>
                </a:solidFill>
              </a:rPr>
              <a:t>Ability 360 –Who We Are  </a:t>
            </a:r>
          </a:p>
        </p:txBody>
      </p:sp>
      <p:sp>
        <p:nvSpPr>
          <p:cNvPr id="13315" name="Rectangle 3" descr="April Reed, LMSW&#10;Vice President of Advocacy&#10;">
            <a:extLst>
              <a:ext uri="{FF2B5EF4-FFF2-40B4-BE49-F238E27FC236}">
                <a16:creationId xmlns:a16="http://schemas.microsoft.com/office/drawing/2014/main" id="{71153295-416D-9238-F600-B1FA14C57290}"/>
              </a:ext>
            </a:extLst>
          </p:cNvPr>
          <p:cNvSpPr>
            <a:spLocks noGrp="1" noChangeArrowheads="1"/>
          </p:cNvSpPr>
          <p:nvPr>
            <p:ph type="subTitle" idx="1"/>
          </p:nvPr>
        </p:nvSpPr>
        <p:spPr>
          <a:xfrm>
            <a:off x="3512277" y="2811508"/>
            <a:ext cx="5323113" cy="2503714"/>
          </a:xfrm>
        </p:spPr>
        <p:txBody>
          <a:bodyPr/>
          <a:lstStyle/>
          <a:p>
            <a:pPr eaLnBrk="1" hangingPunct="1">
              <a:lnSpc>
                <a:spcPct val="90000"/>
              </a:lnSpc>
            </a:pPr>
            <a:endParaRPr lang="en-US" altLang="en-US" dirty="0">
              <a:solidFill>
                <a:schemeClr val="tx1"/>
              </a:solidFill>
            </a:endParaRPr>
          </a:p>
          <a:p>
            <a:pPr eaLnBrk="1" hangingPunct="1">
              <a:lnSpc>
                <a:spcPct val="90000"/>
              </a:lnSpc>
            </a:pPr>
            <a:endParaRPr lang="en-US" altLang="en-US" dirty="0">
              <a:solidFill>
                <a:schemeClr val="tx1"/>
              </a:solidFill>
            </a:endParaRPr>
          </a:p>
          <a:p>
            <a:pPr eaLnBrk="1" hangingPunct="1">
              <a:lnSpc>
                <a:spcPct val="90000"/>
              </a:lnSpc>
            </a:pPr>
            <a:endParaRPr lang="en-US" altLang="en-US" dirty="0">
              <a:solidFill>
                <a:schemeClr val="tx1"/>
              </a:solidFill>
            </a:endParaRPr>
          </a:p>
          <a:p>
            <a:pPr eaLnBrk="1" hangingPunct="1">
              <a:lnSpc>
                <a:spcPct val="90000"/>
              </a:lnSpc>
            </a:pPr>
            <a:endParaRPr lang="en-US" altLang="en-US" dirty="0">
              <a:solidFill>
                <a:schemeClr val="tx1"/>
              </a:solidFill>
            </a:endParaRPr>
          </a:p>
          <a:p>
            <a:pPr eaLnBrk="1" hangingPunct="1">
              <a:lnSpc>
                <a:spcPct val="90000"/>
              </a:lnSpc>
            </a:pPr>
            <a:endParaRPr lang="en-US" altLang="en-US" dirty="0">
              <a:solidFill>
                <a:schemeClr val="tx1"/>
              </a:solidFill>
            </a:endParaRPr>
          </a:p>
          <a:p>
            <a:pPr eaLnBrk="1" hangingPunct="1">
              <a:lnSpc>
                <a:spcPct val="90000"/>
              </a:lnSpc>
            </a:pPr>
            <a:r>
              <a:rPr lang="en-US" altLang="en-US" sz="2400" b="1" dirty="0">
                <a:solidFill>
                  <a:schemeClr val="tx1"/>
                </a:solidFill>
              </a:rPr>
              <a:t>April Reed, LMSW</a:t>
            </a:r>
            <a:r>
              <a:rPr lang="en-US" sz="2400" dirty="0"/>
              <a:t/>
            </a:r>
            <a:br>
              <a:rPr lang="en-US" sz="2400" dirty="0"/>
            </a:br>
            <a:r>
              <a:rPr lang="en-US" sz="2400" b="0" i="0" dirty="0">
                <a:solidFill>
                  <a:srgbClr val="500050"/>
                </a:solidFill>
                <a:effectLst/>
              </a:rPr>
              <a:t>Vice President of Advocacy</a:t>
            </a:r>
            <a:endParaRPr lang="en-US" altLang="en-US" sz="2400" dirty="0">
              <a:solidFill>
                <a:schemeClr val="tx1"/>
              </a:solidFill>
            </a:endParaRPr>
          </a:p>
          <a:p>
            <a:pPr eaLnBrk="1" hangingPunct="1">
              <a:lnSpc>
                <a:spcPct val="90000"/>
              </a:lnSpc>
            </a:pPr>
            <a:endParaRPr lang="en-US" altLang="en-US" dirty="0">
              <a:solidFill>
                <a:schemeClr val="tx1"/>
              </a:solidFill>
            </a:endParaRPr>
          </a:p>
        </p:txBody>
      </p:sp>
      <p:pic>
        <p:nvPicPr>
          <p:cNvPr id="4" name="Picture 3" descr="A picture of April Reed with blonde hair wearing glasses&#10;&#10;">
            <a:extLst>
              <a:ext uri="{FF2B5EF4-FFF2-40B4-BE49-F238E27FC236}">
                <a16:creationId xmlns:a16="http://schemas.microsoft.com/office/drawing/2014/main" id="{09324AA0-E995-D0C1-C893-4CAE9C228045}"/>
              </a:ext>
            </a:extLst>
          </p:cNvPr>
          <p:cNvPicPr>
            <a:picLocks noChangeAspect="1"/>
          </p:cNvPicPr>
          <p:nvPr/>
        </p:nvPicPr>
        <p:blipFill>
          <a:blip r:embed="rId3"/>
          <a:stretch>
            <a:fillRect/>
          </a:stretch>
        </p:blipFill>
        <p:spPr>
          <a:xfrm>
            <a:off x="308610" y="1543050"/>
            <a:ext cx="3780473" cy="5040630"/>
          </a:xfrm>
          <a:prstGeom prst="rect">
            <a:avLst/>
          </a:prstGeom>
        </p:spPr>
      </p:pic>
      <p:pic>
        <p:nvPicPr>
          <p:cNvPr id="2" name="Picture 1" descr="Ability360 logo">
            <a:extLst>
              <a:ext uri="{FF2B5EF4-FFF2-40B4-BE49-F238E27FC236}">
                <a16:creationId xmlns:a16="http://schemas.microsoft.com/office/drawing/2014/main" id="{2C9ACE4C-F369-B6F1-E5A3-AB8E097C72F5}"/>
              </a:ext>
            </a:extLst>
          </p:cNvPr>
          <p:cNvPicPr>
            <a:picLocks noChangeAspect="1"/>
          </p:cNvPicPr>
          <p:nvPr/>
        </p:nvPicPr>
        <p:blipFill>
          <a:blip r:embed="rId4"/>
          <a:srcRect/>
          <a:stretch/>
        </p:blipFill>
        <p:spPr>
          <a:xfrm>
            <a:off x="6619649" y="6100304"/>
            <a:ext cx="2350200" cy="293775"/>
          </a:xfrm>
          <a:prstGeom prst="rect">
            <a:avLst/>
          </a:prstGeom>
        </p:spPr>
      </p:pic>
    </p:spTree>
    <p:extLst>
      <p:ext uri="{BB962C8B-B14F-4D97-AF65-F5344CB8AC3E}">
        <p14:creationId xmlns:p14="http://schemas.microsoft.com/office/powerpoint/2010/main" val="20425541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descr="Current Statistics ">
            <a:extLst>
              <a:ext uri="{FF2B5EF4-FFF2-40B4-BE49-F238E27FC236}">
                <a16:creationId xmlns:a16="http://schemas.microsoft.com/office/drawing/2014/main" id="{F6C9D892-8FFE-3A5D-FD5B-885F2DD1F3BE}"/>
              </a:ext>
            </a:extLst>
          </p:cNvPr>
          <p:cNvSpPr>
            <a:spLocks noGrp="1" noChangeArrowheads="1"/>
          </p:cNvSpPr>
          <p:nvPr>
            <p:ph type="ctrTitle"/>
          </p:nvPr>
        </p:nvSpPr>
        <p:spPr>
          <a:xfrm>
            <a:off x="609600" y="566057"/>
            <a:ext cx="7315200" cy="762000"/>
          </a:xfrm>
        </p:spPr>
        <p:txBody>
          <a:bodyPr>
            <a:normAutofit/>
          </a:bodyPr>
          <a:lstStyle/>
          <a:p>
            <a:pPr eaLnBrk="1" hangingPunct="1"/>
            <a:r>
              <a:rPr lang="en-US" altLang="en-US" b="1" dirty="0">
                <a:solidFill>
                  <a:srgbClr val="00B0F0"/>
                </a:solidFill>
              </a:rPr>
              <a:t>Current</a:t>
            </a:r>
            <a:r>
              <a:rPr lang="en-US" altLang="en-US" dirty="0">
                <a:solidFill>
                  <a:srgbClr val="00B0F0"/>
                </a:solidFill>
              </a:rPr>
              <a:t> Statistics </a:t>
            </a:r>
          </a:p>
        </p:txBody>
      </p:sp>
      <p:sp>
        <p:nvSpPr>
          <p:cNvPr id="13315" name="Rectangle 3" descr="15% of the adult population have a disability.&#10;74% of people with disabilities are not part of the labor force, 26% are Employed. &#10;1.8 million are self-employed. &#10;Data is incomplete as the Census Bureau and other major private sector data collection tools doesn’t ask respondents about disability.&#10;Need a coordinated effort to collect the data on the number of small business owned by people with disabilities and their economic impact.&#10;">
            <a:extLst>
              <a:ext uri="{FF2B5EF4-FFF2-40B4-BE49-F238E27FC236}">
                <a16:creationId xmlns:a16="http://schemas.microsoft.com/office/drawing/2014/main" id="{71153295-416D-9238-F600-B1FA14C57290}"/>
              </a:ext>
            </a:extLst>
          </p:cNvPr>
          <p:cNvSpPr>
            <a:spLocks noGrp="1" noChangeArrowheads="1"/>
          </p:cNvSpPr>
          <p:nvPr>
            <p:ph type="subTitle" idx="1"/>
          </p:nvPr>
        </p:nvSpPr>
        <p:spPr>
          <a:xfrm>
            <a:off x="685800" y="2057400"/>
            <a:ext cx="7772400" cy="4038600"/>
          </a:xfrm>
        </p:spPr>
        <p:txBody>
          <a:bodyPr>
            <a:normAutofit/>
          </a:bodyPr>
          <a:lstStyle/>
          <a:p>
            <a:pPr marL="342900" indent="-342900" algn="l" eaLnBrk="1" hangingPunct="1">
              <a:lnSpc>
                <a:spcPct val="90000"/>
              </a:lnSpc>
              <a:buFont typeface="Arial" panose="020B0604020202020204" pitchFamily="34" charset="0"/>
              <a:buChar char="•"/>
            </a:pPr>
            <a:r>
              <a:rPr lang="en-US" altLang="en-US" sz="2400" dirty="0">
                <a:solidFill>
                  <a:schemeClr val="tx1"/>
                </a:solidFill>
              </a:rPr>
              <a:t>15% of the adult population have a disability.</a:t>
            </a:r>
          </a:p>
          <a:p>
            <a:pPr marL="342900" indent="-342900" algn="l" eaLnBrk="1" hangingPunct="1">
              <a:lnSpc>
                <a:spcPct val="90000"/>
              </a:lnSpc>
              <a:buFont typeface="Arial" panose="020B0604020202020204" pitchFamily="34" charset="0"/>
              <a:buChar char="•"/>
            </a:pPr>
            <a:r>
              <a:rPr lang="en-US" altLang="en-US" sz="2400" dirty="0">
                <a:solidFill>
                  <a:schemeClr val="tx1"/>
                </a:solidFill>
              </a:rPr>
              <a:t>74% of people with disabilities are not part of the labor force, 26% are Employed. </a:t>
            </a:r>
          </a:p>
          <a:p>
            <a:pPr marL="342900" indent="-342900" algn="l" eaLnBrk="1" hangingPunct="1">
              <a:lnSpc>
                <a:spcPct val="90000"/>
              </a:lnSpc>
              <a:buFont typeface="Arial" panose="020B0604020202020204" pitchFamily="34" charset="0"/>
              <a:buChar char="•"/>
            </a:pPr>
            <a:r>
              <a:rPr lang="en-US" altLang="en-US" sz="2400" dirty="0">
                <a:solidFill>
                  <a:schemeClr val="tx1"/>
                </a:solidFill>
              </a:rPr>
              <a:t>1.8 million are self-employed. </a:t>
            </a:r>
          </a:p>
          <a:p>
            <a:pPr marL="342900" indent="-342900" algn="l" eaLnBrk="1" hangingPunct="1">
              <a:lnSpc>
                <a:spcPct val="90000"/>
              </a:lnSpc>
              <a:buFont typeface="Arial" panose="020B0604020202020204" pitchFamily="34" charset="0"/>
              <a:buChar char="•"/>
            </a:pPr>
            <a:r>
              <a:rPr lang="en-US" altLang="en-US" sz="2400" dirty="0">
                <a:solidFill>
                  <a:schemeClr val="tx1"/>
                </a:solidFill>
              </a:rPr>
              <a:t>Data is incomplete as the Census Bureau and other major private sector data collection tools doesn’t ask respondents about disability.</a:t>
            </a:r>
          </a:p>
          <a:p>
            <a:pPr marL="342900" indent="-342900" algn="l" eaLnBrk="1" hangingPunct="1">
              <a:lnSpc>
                <a:spcPct val="90000"/>
              </a:lnSpc>
              <a:buFont typeface="Arial" panose="020B0604020202020204" pitchFamily="34" charset="0"/>
              <a:buChar char="•"/>
            </a:pPr>
            <a:r>
              <a:rPr lang="en-US" altLang="en-US" sz="2400" dirty="0">
                <a:solidFill>
                  <a:schemeClr val="tx1"/>
                </a:solidFill>
              </a:rPr>
              <a:t>Need a coordinated effort to collect the data on the number of small business owned by people with disabilities and their economic impact.</a:t>
            </a:r>
          </a:p>
        </p:txBody>
      </p:sp>
      <p:pic>
        <p:nvPicPr>
          <p:cNvPr id="2" name="Picture 1" descr="Ability360 logo">
            <a:extLst>
              <a:ext uri="{FF2B5EF4-FFF2-40B4-BE49-F238E27FC236}">
                <a16:creationId xmlns:a16="http://schemas.microsoft.com/office/drawing/2014/main" id="{AE519682-0D54-9CF2-BC69-390F26EA57FC}"/>
              </a:ext>
            </a:extLst>
          </p:cNvPr>
          <p:cNvPicPr>
            <a:picLocks noChangeAspect="1"/>
          </p:cNvPicPr>
          <p:nvPr/>
        </p:nvPicPr>
        <p:blipFill>
          <a:blip r:embed="rId3"/>
          <a:srcRect/>
          <a:stretch/>
        </p:blipFill>
        <p:spPr>
          <a:xfrm>
            <a:off x="6619649" y="6100304"/>
            <a:ext cx="2350200" cy="293775"/>
          </a:xfrm>
          <a:prstGeom prst="rect">
            <a:avLst/>
          </a:prstGeom>
        </p:spPr>
      </p:pic>
    </p:spTree>
    <p:extLst>
      <p:ext uri="{BB962C8B-B14F-4D97-AF65-F5344CB8AC3E}">
        <p14:creationId xmlns:p14="http://schemas.microsoft.com/office/powerpoint/2010/main" val="27379925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descr="New Study on Small Business Ownership by People with Disabilities">
            <a:extLst>
              <a:ext uri="{FF2B5EF4-FFF2-40B4-BE49-F238E27FC236}">
                <a16:creationId xmlns:a16="http://schemas.microsoft.com/office/drawing/2014/main" id="{2CF30D5F-D8B3-2FE4-11E6-99DEE90E654C}"/>
              </a:ext>
            </a:extLst>
          </p:cNvPr>
          <p:cNvSpPr>
            <a:spLocks noGrp="1" noChangeArrowheads="1"/>
          </p:cNvSpPr>
          <p:nvPr>
            <p:ph type="ctrTitle"/>
          </p:nvPr>
        </p:nvSpPr>
        <p:spPr>
          <a:xfrm>
            <a:off x="381000" y="729343"/>
            <a:ext cx="8382000" cy="1349828"/>
          </a:xfrm>
        </p:spPr>
        <p:txBody>
          <a:bodyPr>
            <a:normAutofit fontScale="90000"/>
          </a:bodyPr>
          <a:lstStyle/>
          <a:p>
            <a:pPr eaLnBrk="1" hangingPunct="1"/>
            <a:r>
              <a:rPr lang="en-US" altLang="en-US" b="1" dirty="0">
                <a:solidFill>
                  <a:srgbClr val="00B0F0"/>
                </a:solidFill>
              </a:rPr>
              <a:t>New Study on Small Business Ownership by People with Disabilities</a:t>
            </a:r>
          </a:p>
        </p:txBody>
      </p:sp>
      <p:sp>
        <p:nvSpPr>
          <p:cNvPr id="13315" name="Rectangle 3" descr="Published in April 2022 by the National Disability Institute (NDI). &#10;Interviewed entrepreneurs with disabilities, and leaders in the eco-system of disability-owned business enterprises.&#10;Access the NDI report at: https://www.nationaldisabilityinstitute.org/reports/small-business-ownership-pwd-challenges-and-opportunities/ &#10;">
            <a:extLst>
              <a:ext uri="{FF2B5EF4-FFF2-40B4-BE49-F238E27FC236}">
                <a16:creationId xmlns:a16="http://schemas.microsoft.com/office/drawing/2014/main" id="{BC35FFC1-95EF-A35D-011F-59C07570E650}"/>
              </a:ext>
            </a:extLst>
          </p:cNvPr>
          <p:cNvSpPr>
            <a:spLocks noGrp="1" noChangeArrowheads="1"/>
          </p:cNvSpPr>
          <p:nvPr>
            <p:ph type="subTitle" idx="1"/>
          </p:nvPr>
        </p:nvSpPr>
        <p:spPr>
          <a:xfrm>
            <a:off x="685800" y="2895600"/>
            <a:ext cx="7772400" cy="3204704"/>
          </a:xfrm>
        </p:spPr>
        <p:txBody>
          <a:bodyPr>
            <a:noAutofit/>
          </a:bodyPr>
          <a:lstStyle/>
          <a:p>
            <a:pPr marL="457200" indent="-457200" eaLnBrk="1" hangingPunct="1">
              <a:lnSpc>
                <a:spcPct val="90000"/>
              </a:lnSpc>
              <a:buFont typeface="Arial" panose="020B0604020202020204" pitchFamily="34" charset="0"/>
              <a:buChar char="•"/>
              <a:defRPr/>
            </a:pPr>
            <a:r>
              <a:rPr lang="en-US" altLang="en-US" sz="2400" dirty="0">
                <a:solidFill>
                  <a:schemeClr val="tx1"/>
                </a:solidFill>
              </a:rPr>
              <a:t>Published in April 2022 by the National Disability Institute (NDI). </a:t>
            </a:r>
          </a:p>
          <a:p>
            <a:pPr marL="457200" indent="-457200" eaLnBrk="1" hangingPunct="1">
              <a:lnSpc>
                <a:spcPct val="90000"/>
              </a:lnSpc>
              <a:buFont typeface="Arial" panose="020B0604020202020204" pitchFamily="34" charset="0"/>
              <a:buChar char="•"/>
              <a:defRPr/>
            </a:pPr>
            <a:r>
              <a:rPr lang="en-US" altLang="en-US" sz="2400" dirty="0">
                <a:solidFill>
                  <a:schemeClr val="tx1"/>
                </a:solidFill>
              </a:rPr>
              <a:t>Interviewed entrepreneurs with disabilities, and leaders in the eco-system of disability-owned business enterprises.</a:t>
            </a:r>
          </a:p>
          <a:p>
            <a:pPr eaLnBrk="1" hangingPunct="1">
              <a:lnSpc>
                <a:spcPct val="90000"/>
              </a:lnSpc>
              <a:buFont typeface="Lucida Grande"/>
              <a:buNone/>
              <a:defRPr/>
            </a:pPr>
            <a:r>
              <a:rPr lang="en-US" altLang="en-US" sz="2400" dirty="0">
                <a:solidFill>
                  <a:schemeClr val="tx1"/>
                </a:solidFill>
              </a:rPr>
              <a:t>Access the NDI report at: </a:t>
            </a:r>
            <a:r>
              <a:rPr lang="en-US" altLang="en-US" sz="2400" dirty="0">
                <a:solidFill>
                  <a:schemeClr val="tx1"/>
                </a:solidFill>
                <a:hlinkClick r:id="rId3"/>
              </a:rPr>
              <a:t>https://www.nationaldisabilityinstitute.org/reports/small-business-ownership-pwd-challenges-and-opportunities/</a:t>
            </a:r>
            <a:r>
              <a:rPr lang="en-US" altLang="en-US" sz="2400" dirty="0">
                <a:solidFill>
                  <a:schemeClr val="tx1"/>
                </a:solidFill>
              </a:rPr>
              <a:t> </a:t>
            </a:r>
          </a:p>
        </p:txBody>
      </p:sp>
      <p:pic>
        <p:nvPicPr>
          <p:cNvPr id="2" name="Picture 1" descr="Ability360 logo">
            <a:extLst>
              <a:ext uri="{FF2B5EF4-FFF2-40B4-BE49-F238E27FC236}">
                <a16:creationId xmlns:a16="http://schemas.microsoft.com/office/drawing/2014/main" id="{BABB701D-ED0D-5D86-6DD3-3B50FC2EBC68}"/>
              </a:ext>
            </a:extLst>
          </p:cNvPr>
          <p:cNvPicPr>
            <a:picLocks noChangeAspect="1"/>
          </p:cNvPicPr>
          <p:nvPr/>
        </p:nvPicPr>
        <p:blipFill>
          <a:blip r:embed="rId4"/>
          <a:srcRect/>
          <a:stretch/>
        </p:blipFill>
        <p:spPr>
          <a:xfrm>
            <a:off x="6619649" y="6100304"/>
            <a:ext cx="2350200" cy="293775"/>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descr="Type of Businesses">
            <a:extLst>
              <a:ext uri="{FF2B5EF4-FFF2-40B4-BE49-F238E27FC236}">
                <a16:creationId xmlns:a16="http://schemas.microsoft.com/office/drawing/2014/main" id="{129120F5-43DF-9384-954F-0C93044A2233}"/>
              </a:ext>
            </a:extLst>
          </p:cNvPr>
          <p:cNvSpPr>
            <a:spLocks noGrp="1" noChangeArrowheads="1"/>
          </p:cNvSpPr>
          <p:nvPr>
            <p:ph type="ctrTitle"/>
          </p:nvPr>
        </p:nvSpPr>
        <p:spPr>
          <a:xfrm>
            <a:off x="609600" y="609600"/>
            <a:ext cx="7315200" cy="762000"/>
          </a:xfrm>
        </p:spPr>
        <p:txBody>
          <a:bodyPr rtlCol="0">
            <a:noAutofit/>
          </a:bodyPr>
          <a:lstStyle/>
          <a:p>
            <a:pPr eaLnBrk="1" fontAlgn="auto" hangingPunct="1">
              <a:spcAft>
                <a:spcPts val="0"/>
              </a:spcAft>
              <a:defRPr/>
            </a:pPr>
            <a:r>
              <a:rPr lang="en-US" altLang="en-US" b="1" dirty="0">
                <a:solidFill>
                  <a:schemeClr val="tx1">
                    <a:lumMod val="50000"/>
                    <a:lumOff val="50000"/>
                  </a:schemeClr>
                </a:solidFill>
              </a:rPr>
              <a:t> </a:t>
            </a:r>
            <a:r>
              <a:rPr lang="en-US" altLang="en-US" b="1" dirty="0">
                <a:solidFill>
                  <a:srgbClr val="00B0F0"/>
                </a:solidFill>
              </a:rPr>
              <a:t>Type of Businesses</a:t>
            </a:r>
          </a:p>
        </p:txBody>
      </p:sp>
      <p:sp>
        <p:nvSpPr>
          <p:cNvPr id="17411" name="Rectangle 3" descr="NDI study found that the businesses owned by people with disabilities were similar to those industries to people without disabilities.&#10;21% professional and business services&#10;16% construction services&#10;13% other&#10;">
            <a:extLst>
              <a:ext uri="{FF2B5EF4-FFF2-40B4-BE49-F238E27FC236}">
                <a16:creationId xmlns:a16="http://schemas.microsoft.com/office/drawing/2014/main" id="{FA84FAF9-B965-5AD9-C877-866A7EB1FCE3}"/>
              </a:ext>
            </a:extLst>
          </p:cNvPr>
          <p:cNvSpPr>
            <a:spLocks noGrp="1" noChangeArrowheads="1"/>
          </p:cNvSpPr>
          <p:nvPr>
            <p:ph type="subTitle" idx="1"/>
          </p:nvPr>
        </p:nvSpPr>
        <p:spPr>
          <a:xfrm>
            <a:off x="685800" y="2057400"/>
            <a:ext cx="7772400" cy="3048000"/>
          </a:xfrm>
        </p:spPr>
        <p:txBody>
          <a:bodyPr>
            <a:normAutofit/>
          </a:bodyPr>
          <a:lstStyle/>
          <a:p>
            <a:pPr marL="342900" indent="-342900" algn="l" eaLnBrk="1" hangingPunct="1">
              <a:lnSpc>
                <a:spcPct val="90000"/>
              </a:lnSpc>
              <a:buFont typeface="Arial" panose="020B0604020202020204" pitchFamily="34" charset="0"/>
              <a:buChar char="•"/>
            </a:pPr>
            <a:r>
              <a:rPr lang="en-US" altLang="en-US" sz="2400" dirty="0">
                <a:solidFill>
                  <a:schemeClr val="tx1"/>
                </a:solidFill>
              </a:rPr>
              <a:t>NDI study found that the businesses owned by people with disabilities were similar to those industries to people without disabilities.</a:t>
            </a:r>
          </a:p>
          <a:p>
            <a:pPr marL="914400" lvl="1" indent="-457200" algn="l" eaLnBrk="1" hangingPunct="1">
              <a:lnSpc>
                <a:spcPct val="90000"/>
              </a:lnSpc>
              <a:buFont typeface="Arial" panose="020B0604020202020204" pitchFamily="34" charset="0"/>
              <a:buChar char="•"/>
            </a:pPr>
            <a:r>
              <a:rPr lang="en-US" altLang="en-US" sz="2400" dirty="0">
                <a:solidFill>
                  <a:schemeClr val="tx1"/>
                </a:solidFill>
              </a:rPr>
              <a:t>21% professional and business services</a:t>
            </a:r>
          </a:p>
          <a:p>
            <a:pPr marL="914400" lvl="1" indent="-457200" algn="l" eaLnBrk="1" hangingPunct="1">
              <a:lnSpc>
                <a:spcPct val="90000"/>
              </a:lnSpc>
              <a:buFont typeface="Arial" panose="020B0604020202020204" pitchFamily="34" charset="0"/>
              <a:buChar char="•"/>
            </a:pPr>
            <a:r>
              <a:rPr lang="en-US" altLang="en-US" sz="2400" dirty="0">
                <a:solidFill>
                  <a:schemeClr val="tx1"/>
                </a:solidFill>
              </a:rPr>
              <a:t>16% construction services</a:t>
            </a:r>
          </a:p>
          <a:p>
            <a:pPr marL="914400" lvl="1" indent="-457200" algn="l" eaLnBrk="1" hangingPunct="1">
              <a:lnSpc>
                <a:spcPct val="90000"/>
              </a:lnSpc>
              <a:buFont typeface="Arial" panose="020B0604020202020204" pitchFamily="34" charset="0"/>
              <a:buChar char="•"/>
            </a:pPr>
            <a:r>
              <a:rPr lang="en-US" altLang="en-US" sz="2400" dirty="0">
                <a:solidFill>
                  <a:schemeClr val="tx1"/>
                </a:solidFill>
              </a:rPr>
              <a:t>13% other</a:t>
            </a:r>
          </a:p>
        </p:txBody>
      </p:sp>
      <p:pic>
        <p:nvPicPr>
          <p:cNvPr id="2" name="Picture 1" descr="Ability360 logo">
            <a:extLst>
              <a:ext uri="{FF2B5EF4-FFF2-40B4-BE49-F238E27FC236}">
                <a16:creationId xmlns:a16="http://schemas.microsoft.com/office/drawing/2014/main" id="{FA99EE87-FB1E-468A-AA33-9BA5A1D4A26F}"/>
              </a:ext>
            </a:extLst>
          </p:cNvPr>
          <p:cNvPicPr>
            <a:picLocks noChangeAspect="1"/>
          </p:cNvPicPr>
          <p:nvPr/>
        </p:nvPicPr>
        <p:blipFill>
          <a:blip r:embed="rId3"/>
          <a:srcRect/>
          <a:stretch/>
        </p:blipFill>
        <p:spPr>
          <a:xfrm>
            <a:off x="6619649" y="6100304"/>
            <a:ext cx="2350200" cy="293775"/>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3144</TotalTime>
  <Words>2596</Words>
  <Application>Microsoft Office PowerPoint</Application>
  <PresentationFormat>On-screen Show (4:3)</PresentationFormat>
  <Paragraphs>343</Paragraphs>
  <Slides>49</Slides>
  <Notes>43</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49</vt:i4>
      </vt:variant>
    </vt:vector>
  </HeadingPairs>
  <TitlesOfParts>
    <vt:vector size="62" baseType="lpstr">
      <vt:lpstr>Arial</vt:lpstr>
      <vt:lpstr>Calibri</vt:lpstr>
      <vt:lpstr>Calibri Light</vt:lpstr>
      <vt:lpstr>COKLFJ+Barlow-SemiBold</vt:lpstr>
      <vt:lpstr>CUGWET+Barlow-Regular</vt:lpstr>
      <vt:lpstr>KWWWLW+Barlow-Bold</vt:lpstr>
      <vt:lpstr>Lato</vt:lpstr>
      <vt:lpstr>Lato Black</vt:lpstr>
      <vt:lpstr>Lato Light</vt:lpstr>
      <vt:lpstr>Lucida Grande</vt:lpstr>
      <vt:lpstr>Symbol</vt:lpstr>
      <vt:lpstr>Times New Roman</vt:lpstr>
      <vt:lpstr>Office Theme</vt:lpstr>
      <vt:lpstr>Small Business and Entrepreneurship Options for People With Disabilities</vt:lpstr>
      <vt:lpstr>Housekeeping I: Captioning </vt:lpstr>
      <vt:lpstr>Housekeeping II: Questions </vt:lpstr>
      <vt:lpstr>Welcome  </vt:lpstr>
      <vt:lpstr>Learning Objectives  </vt:lpstr>
      <vt:lpstr>Ability 360 –Who We Are  </vt:lpstr>
      <vt:lpstr>Current Statistics </vt:lpstr>
      <vt:lpstr>New Study on Small Business Ownership by People with Disabilities</vt:lpstr>
      <vt:lpstr> Type of Businesses</vt:lpstr>
      <vt:lpstr>Why They Are Choosing Self-Employment </vt:lpstr>
      <vt:lpstr>Challenges to Entrepreneurship and Small Business Ownership</vt:lpstr>
      <vt:lpstr>Challenges- Ableism</vt:lpstr>
      <vt:lpstr>Supports Utilized by Small Business Owners with Disabilities </vt:lpstr>
      <vt:lpstr>2Gether International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Entrepreneurship Panel </vt:lpstr>
      <vt:lpstr>PowerPoint Presentation</vt:lpstr>
      <vt:lpstr>Founder</vt:lpstr>
      <vt:lpstr>Problem</vt:lpstr>
      <vt:lpstr>We seek to normalize access to sporting events for fans that have been ignored.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Additional video Content </vt:lpstr>
      <vt:lpstr>Questions and Answers</vt:lpstr>
      <vt:lpstr>Resources </vt:lpstr>
      <vt:lpstr>Resources </vt:lpstr>
      <vt:lpstr>Resources </vt:lpstr>
      <vt:lpstr>Resources </vt:lpstr>
      <vt:lpstr>Resources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Small Business and Entrepreneurship Options for People With Disabilities</dc:title>
  <dc:creator>April Reed</dc:creator>
  <cp:lastModifiedBy>Ivan Rivera</cp:lastModifiedBy>
  <cp:revision>33</cp:revision>
  <dcterms:modified xsi:type="dcterms:W3CDTF">2023-05-17T17:41:36Z</dcterms:modified>
</cp:coreProperties>
</file>