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64" r:id="rId1"/>
    <p:sldMasterId id="2147483776" r:id="rId2"/>
    <p:sldMasterId id="2147483794" r:id="rId3"/>
  </p:sldMasterIdLst>
  <p:notesMasterIdLst>
    <p:notesMasterId r:id="rId30"/>
  </p:notesMasterIdLst>
  <p:sldIdLst>
    <p:sldId id="2709" r:id="rId4"/>
    <p:sldId id="2710" r:id="rId5"/>
    <p:sldId id="2721" r:id="rId6"/>
    <p:sldId id="2733" r:id="rId7"/>
    <p:sldId id="2720" r:id="rId8"/>
    <p:sldId id="2734" r:id="rId9"/>
    <p:sldId id="2732" r:id="rId10"/>
    <p:sldId id="2713" r:id="rId11"/>
    <p:sldId id="2735" r:id="rId12"/>
    <p:sldId id="2736" r:id="rId13"/>
    <p:sldId id="439" r:id="rId14"/>
    <p:sldId id="313" r:id="rId15"/>
    <p:sldId id="311" r:id="rId16"/>
    <p:sldId id="256" r:id="rId17"/>
    <p:sldId id="257" r:id="rId18"/>
    <p:sldId id="258" r:id="rId19"/>
    <p:sldId id="2750" r:id="rId20"/>
    <p:sldId id="2751" r:id="rId21"/>
    <p:sldId id="2752" r:id="rId22"/>
    <p:sldId id="2730" r:id="rId23"/>
    <p:sldId id="2726" r:id="rId24"/>
    <p:sldId id="2723" r:id="rId25"/>
    <p:sldId id="2724" r:id="rId26"/>
    <p:sldId id="2725" r:id="rId27"/>
    <p:sldId id="2749" r:id="rId28"/>
    <p:sldId id="274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48"/>
  </p:normalViewPr>
  <p:slideViewPr>
    <p:cSldViewPr snapToGrid="0">
      <p:cViewPr varScale="1">
        <p:scale>
          <a:sx n="108" d="100"/>
          <a:sy n="108" d="100"/>
        </p:scale>
        <p:origin x="145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C72B0156-8E02-B9CE-B739-D8ED220EFB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93FE4AD8-C654-0466-37CA-FA2983AA4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4F0A4F33-A4E9-0EA9-6C7B-8164E6B44A7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6998E1-FDD3-B64F-9E8C-1A806C96D14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A88DED1-377F-D8AD-C34E-991C20B560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A2B27E2-D3C8-DB7E-34E9-0BBD2419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132E6CD-6906-CFD8-DB34-479F35BD6AE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1B9A11-B520-CA44-B57E-CF5812E50A8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22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44ae46bdc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244ae46bdc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A88DED1-377F-D8AD-C34E-991C20B560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A2B27E2-D3C8-DB7E-34E9-0BBD2419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132E6CD-6906-CFD8-DB34-479F35BD6AE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1B9A11-B520-CA44-B57E-CF5812E50A8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8969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9F53D58-FD42-1A18-3BC7-38B4369F53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F6945A4-5BBA-8EBF-5EE0-00835A00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28D7A3D-4A9F-E4E4-3A05-B6D625C68433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83FB27-3EC1-0342-AE71-2068421873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5156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9F53D58-FD42-1A18-3BC7-38B4369F53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F6945A4-5BBA-8EBF-5EE0-00835A00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28D7A3D-4A9F-E4E4-3A05-B6D625C68433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83FB27-3EC1-0342-AE71-2068421873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3167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9F53D58-FD42-1A18-3BC7-38B4369F53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F6945A4-5BBA-8EBF-5EE0-00835A00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28D7A3D-4A9F-E4E4-3A05-B6D625C68433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83FB27-3EC1-0342-AE71-2068421873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412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9F53D58-FD42-1A18-3BC7-38B4369F53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F6945A4-5BBA-8EBF-5EE0-00835A00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28D7A3D-4A9F-E4E4-3A05-B6D625C68433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83FB27-3EC1-0342-AE71-2068421873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060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9F53D58-FD42-1A18-3BC7-38B4369F53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F6945A4-5BBA-8EBF-5EE0-00835A00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28D7A3D-4A9F-E4E4-3A05-B6D625C68433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83FB27-3EC1-0342-AE71-2068421873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301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A88DED1-377F-D8AD-C34E-991C20B560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A2B27E2-D3C8-DB7E-34E9-0BBD2419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132E6CD-6906-CFD8-DB34-479F35BD6AE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1B9A11-B520-CA44-B57E-CF5812E50A8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9F53D58-FD42-1A18-3BC7-38B4369F53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F6945A4-5BBA-8EBF-5EE0-00835A00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28D7A3D-4A9F-E4E4-3A05-B6D625C68433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83FB27-3EC1-0342-AE71-2068421873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32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A88DED1-377F-D8AD-C34E-991C20B560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A2B27E2-D3C8-DB7E-34E9-0BBD2419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132E6CD-6906-CFD8-DB34-479F35BD6AE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1B9A11-B520-CA44-B57E-CF5812E50A8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230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A88DED1-377F-D8AD-C34E-991C20B560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A2B27E2-D3C8-DB7E-34E9-0BBD2419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132E6CD-6906-CFD8-DB34-479F35BD6AE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1B9A11-B520-CA44-B57E-CF5812E50A8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663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A88DED1-377F-D8AD-C34E-991C20B560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A2B27E2-D3C8-DB7E-34E9-0BBD2419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132E6CD-6906-CFD8-DB34-479F35BD6AE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1B9A11-B520-CA44-B57E-CF5812E50A8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69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A88DED1-377F-D8AD-C34E-991C20B560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A2B27E2-D3C8-DB7E-34E9-0BBD2419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132E6CD-6906-CFD8-DB34-479F35BD6AE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1B9A11-B520-CA44-B57E-CF5812E50A8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362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A88DED1-377F-D8AD-C34E-991C20B560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A2B27E2-D3C8-DB7E-34E9-0BBD2419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132E6CD-6906-CFD8-DB34-479F35BD6AE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1B9A11-B520-CA44-B57E-CF5812E50A8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076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EB4F98A8-3DA7-7B78-728A-CDCC83ED72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96283E64-1940-E1EA-9C14-BCF1B771C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213B86A7-759A-54B6-B150-CEE92CCED793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3572F-D79F-B843-A053-EB6F6FEB08B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A88DED1-377F-D8AD-C34E-991C20B560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A2B27E2-D3C8-DB7E-34E9-0BBD2419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132E6CD-6906-CFD8-DB34-479F35BD6AE4}"/>
              </a:ext>
            </a:extLst>
          </p:cNvPr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763" tIns="45382" rIns="90763" bIns="453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1B9A11-B520-CA44-B57E-CF5812E50A8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053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95200-A728-E009-7076-A40E000B8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68AEB4-0A07-8ABD-E365-37FC66878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67A19-F709-D17A-5E9F-A518F9D7C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6D973-C943-7B50-AC3D-4AD3DEDEF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8A2FD-62BF-8A1D-CFEC-819708E56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767A4-90DE-9845-85B4-90C9A4AFF4C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4329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1821-6FCE-EEC1-1014-99CD43D3E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41685A-C45B-EE78-4FBE-E97330223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F321A-D865-F8F2-AED6-65553FD8E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5EE4F-B376-DF1F-D08A-5EDD6D1DD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23307-912E-47AD-CAC7-64899C567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4F0C-EBA4-0B45-9C1E-0551CB97D13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192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4C07B-990B-969E-6A6E-B456014F4D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D789F7-E4F0-9513-67FD-6A8EC6F47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21E93-117A-25A6-B4C1-A359A140F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290C2-F985-D639-0E09-63397337F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29E3B-F02F-275D-2308-E10794332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908D-019C-A244-A266-26BA3848EDC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86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1799" y="1964267"/>
            <a:ext cx="5398295" cy="2421464"/>
          </a:xfrm>
        </p:spPr>
        <p:txBody>
          <a:bodyPr anchor="b">
            <a:normAutofit/>
          </a:bodyPr>
          <a:lstStyle>
            <a:lvl1pPr algn="r">
              <a:defRPr sz="36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799" y="4385733"/>
            <a:ext cx="5398295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350" cap="all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99419" y="5870576"/>
            <a:ext cx="120015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799" y="5870576"/>
            <a:ext cx="3670469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6719" y="5870576"/>
            <a:ext cx="413375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053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592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3308581"/>
            <a:ext cx="7598570" cy="1468800"/>
          </a:xfrm>
        </p:spPr>
        <p:txBody>
          <a:bodyPr anchor="b"/>
          <a:lstStyle>
            <a:lvl1pPr algn="l">
              <a:defRPr sz="3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49" y="4777381"/>
            <a:ext cx="759857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 cap="all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467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1" y="2142067"/>
            <a:ext cx="3746501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66421" y="2142068"/>
            <a:ext cx="3746499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903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2" y="2218267"/>
            <a:ext cx="353179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2870201"/>
            <a:ext cx="3747692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3" y="2226734"/>
            <a:ext cx="3542110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67612" y="2870201"/>
            <a:ext cx="3746501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356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47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209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074333"/>
            <a:ext cx="2760664" cy="13716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6151" y="609601"/>
            <a:ext cx="4626770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445933"/>
            <a:ext cx="276066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9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56F1E-8130-BDA2-E7C3-B853A593A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4747-2FB6-9A16-557F-E4C8CF446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3DD5C-5CA2-6D60-BCB7-545D1E13F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3B41F-9CD0-285A-44AD-BDEBBFF71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11312-8770-15D6-46F1-F00524354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5615-9E6F-8D4F-B1F8-7C62E78CF9B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4722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600200"/>
            <a:ext cx="4623490" cy="13716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2190" y="914400"/>
            <a:ext cx="2460731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971800"/>
            <a:ext cx="4623490" cy="18288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349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4732865"/>
            <a:ext cx="759857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1" y="932112"/>
            <a:ext cx="656987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5299603"/>
            <a:ext cx="7598570" cy="49371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456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09602"/>
            <a:ext cx="7598570" cy="3124199"/>
          </a:xfrm>
        </p:spPr>
        <p:txBody>
          <a:bodyPr anchor="ctr">
            <a:normAutofit/>
          </a:bodyPr>
          <a:lstStyle>
            <a:lvl1pPr algn="l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4343400"/>
            <a:ext cx="7598571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477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78400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6206" y="823337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744201" y="609602"/>
            <a:ext cx="7162799" cy="2743199"/>
          </a:xfrm>
        </p:spPr>
        <p:txBody>
          <a:bodyPr anchor="ctr">
            <a:normAutofit/>
          </a:bodyPr>
          <a:lstStyle>
            <a:lvl1pPr algn="l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3406" y="3352800"/>
            <a:ext cx="7004388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599" y="4343400"/>
            <a:ext cx="7614275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8990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2" y="3308581"/>
            <a:ext cx="7598569" cy="14688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4777381"/>
            <a:ext cx="759857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814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78400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6206" y="823337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744201" y="609602"/>
            <a:ext cx="7162799" cy="2743199"/>
          </a:xfrm>
        </p:spPr>
        <p:txBody>
          <a:bodyPr anchor="ctr">
            <a:normAutofit/>
          </a:bodyPr>
          <a:lstStyle>
            <a:lvl1pPr algn="l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4350" y="3886200"/>
            <a:ext cx="7601577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49" y="4775200"/>
            <a:ext cx="7601577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3244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09602"/>
            <a:ext cx="7598570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4351" y="3505200"/>
            <a:ext cx="759857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1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4343400"/>
            <a:ext cx="759857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2619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14351" y="609601"/>
            <a:ext cx="7598569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8224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4006" y="609600"/>
            <a:ext cx="16189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09600"/>
            <a:ext cx="5874087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1671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44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B0102-A99F-973D-F001-41DC25A0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46CF9-A8EB-2AC7-C034-A25C9223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DD601-7DA7-395F-A852-014024D49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E7DE0-F7EC-2CCC-1FF5-3DC76F956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E886B-BE6E-9296-4FDB-6382C3617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0E5E-96AC-E04B-83BD-B9D587C5A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089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636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457200" lvl="1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00" lvl="2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00" lvl="3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00" lvl="4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00" lvl="5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00" lvl="6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00" lvl="7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400" lvl="8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119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228600" lvl="0" indent="-1143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000">
                <a:solidFill>
                  <a:srgbClr val="888888"/>
                </a:solidFill>
              </a:defRPr>
            </a:lvl1pPr>
            <a:lvl2pPr marL="457200" lvl="1" indent="-114300" algn="l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900">
                <a:solidFill>
                  <a:srgbClr val="888888"/>
                </a:solidFill>
              </a:defRPr>
            </a:lvl2pPr>
            <a:lvl3pPr marL="685800" lvl="2" indent="-114300" algn="l"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800">
                <a:solidFill>
                  <a:srgbClr val="888888"/>
                </a:solidFill>
              </a:defRPr>
            </a:lvl3pPr>
            <a:lvl4pPr marL="914400" lvl="3" indent="-1143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4pPr>
            <a:lvl5pPr marL="1143000" lvl="4" indent="-1143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5pPr>
            <a:lvl6pPr marL="1371600" lvl="5" indent="-1143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6pPr>
            <a:lvl7pPr marL="1600200" lvl="6" indent="-1143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7pPr>
            <a:lvl8pPr marL="1828800" lvl="7" indent="-1143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8pPr>
            <a:lvl9pPr marL="2057400" lvl="8" indent="-1143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3454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228600" y="1066800"/>
            <a:ext cx="20193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0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400"/>
            </a:lvl1pPr>
            <a:lvl2pPr marL="457200" lvl="1" indent="-1905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200"/>
            </a:lvl2pPr>
            <a:lvl3pPr marL="685800" lvl="2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3pPr>
            <a:lvl4pPr marL="914400" lvl="3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900"/>
            </a:lvl4pPr>
            <a:lvl5pPr marL="1143000" lvl="4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900"/>
            </a:lvl5pPr>
            <a:lvl6pPr marL="1371600" lvl="5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6pPr>
            <a:lvl7pPr marL="1600200" lvl="6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7pPr>
            <a:lvl8pPr marL="1828800" lvl="7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8pPr>
            <a:lvl9pPr marL="2057400" lvl="8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2324100" y="1066800"/>
            <a:ext cx="20193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0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400"/>
            </a:lvl1pPr>
            <a:lvl2pPr marL="457200" lvl="1" indent="-1905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200"/>
            </a:lvl2pPr>
            <a:lvl3pPr marL="685800" lvl="2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3pPr>
            <a:lvl4pPr marL="914400" lvl="3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900"/>
            </a:lvl4pPr>
            <a:lvl5pPr marL="1143000" lvl="4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900"/>
            </a:lvl5pPr>
            <a:lvl6pPr marL="1371600" lvl="5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6pPr>
            <a:lvl7pPr marL="1600200" lvl="6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7pPr>
            <a:lvl8pPr marL="1828800" lvl="7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8pPr>
            <a:lvl9pPr marL="2057400" lvl="8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231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228600" lvl="0" indent="-1143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200" b="1"/>
            </a:lvl1pPr>
            <a:lvl2pPr marL="457200" lvl="1" indent="-1143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 b="1"/>
            </a:lvl2pPr>
            <a:lvl3pPr marL="685800" lvl="2" indent="-1143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900" b="1"/>
            </a:lvl3pPr>
            <a:lvl4pPr marL="914400" lvl="3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4pPr>
            <a:lvl5pPr marL="1143000" lvl="4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5pPr>
            <a:lvl6pPr marL="1371600" lvl="5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6pPr>
            <a:lvl7pPr marL="1600200" lvl="6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7pPr>
            <a:lvl8pPr marL="1828800" lvl="7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8pPr>
            <a:lvl9pPr marL="2057400" lvl="8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228600" y="1449917"/>
            <a:ext cx="2020094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1905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200"/>
            </a:lvl1pPr>
            <a:lvl2pPr marL="457200" lvl="1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000"/>
            </a:lvl2pPr>
            <a:lvl3pPr marL="685800" lvl="2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3pPr>
            <a:lvl4pPr marL="914400" lvl="3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800"/>
            </a:lvl4pPr>
            <a:lvl5pPr marL="1143000" lvl="4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800"/>
            </a:lvl5pPr>
            <a:lvl6pPr marL="1371600" lvl="5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6pPr>
            <a:lvl7pPr marL="1600200" lvl="6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7pPr>
            <a:lvl8pPr marL="1828800" lvl="7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8pPr>
            <a:lvl9pPr marL="2057400" lvl="8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2322513" y="1023409"/>
            <a:ext cx="2020888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228600" lvl="0" indent="-1143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200" b="1"/>
            </a:lvl1pPr>
            <a:lvl2pPr marL="457200" lvl="1" indent="-1143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 b="1"/>
            </a:lvl2pPr>
            <a:lvl3pPr marL="685800" lvl="2" indent="-1143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900" b="1"/>
            </a:lvl3pPr>
            <a:lvl4pPr marL="914400" lvl="3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4pPr>
            <a:lvl5pPr marL="1143000" lvl="4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5pPr>
            <a:lvl6pPr marL="1371600" lvl="5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6pPr>
            <a:lvl7pPr marL="1600200" lvl="6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7pPr>
            <a:lvl8pPr marL="1828800" lvl="7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8pPr>
            <a:lvl9pPr marL="2057400" lvl="8" indent="-1143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8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2322513" y="1449917"/>
            <a:ext cx="2020888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1905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200"/>
            </a:lvl1pPr>
            <a:lvl2pPr marL="457200" lvl="1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000"/>
            </a:lvl2pPr>
            <a:lvl3pPr marL="685800" lvl="2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900"/>
            </a:lvl3pPr>
            <a:lvl4pPr marL="914400" lvl="3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800"/>
            </a:lvl4pPr>
            <a:lvl5pPr marL="1143000" lvl="4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800"/>
            </a:lvl5pPr>
            <a:lvl6pPr marL="1371600" lvl="5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6pPr>
            <a:lvl7pPr marL="1600200" lvl="6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7pPr>
            <a:lvl8pPr marL="1828800" lvl="7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8pPr>
            <a:lvl9pPr marL="2057400" lvl="8" indent="-1651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13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2242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1787525" y="182034"/>
            <a:ext cx="2555875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159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1600"/>
            </a:lvl1pPr>
            <a:lvl2pPr marL="457200" lvl="1" indent="-20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1400"/>
            </a:lvl2pPr>
            <a:lvl3pPr marL="685800" lvl="2" indent="-1905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200"/>
            </a:lvl3pPr>
            <a:lvl4pPr marL="914400" lvl="3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000"/>
            </a:lvl4pPr>
            <a:lvl5pPr marL="1143000" lvl="4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000"/>
            </a:lvl5pPr>
            <a:lvl6pPr marL="1371600" lvl="5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6pPr>
            <a:lvl7pPr marL="1600200" lvl="6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7pPr>
            <a:lvl8pPr marL="1828800" lvl="7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8pPr>
            <a:lvl9pPr marL="2057400" lvl="8" indent="-177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228600" y="956734"/>
            <a:ext cx="1504157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114300" algn="l">
              <a:spcBef>
                <a:spcPts val="14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00"/>
            </a:lvl1pPr>
            <a:lvl2pPr marL="457200" lvl="1" indent="-1143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00"/>
            </a:lvl2pPr>
            <a:lvl3pPr marL="685800" lvl="2" indent="-1143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00"/>
            </a:lvl3pPr>
            <a:lvl4pPr marL="914400" lvl="3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4pPr>
            <a:lvl5pPr marL="1143000" lvl="4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5pPr>
            <a:lvl6pPr marL="1371600" lvl="5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6pPr>
            <a:lvl7pPr marL="1600200" lvl="6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7pPr>
            <a:lvl8pPr marL="1828800" lvl="7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8pPr>
            <a:lvl9pPr marL="2057400" lvl="8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426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896144" y="408517"/>
            <a:ext cx="27432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96144" y="3578225"/>
            <a:ext cx="27432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114300" algn="l">
              <a:spcBef>
                <a:spcPts val="14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00"/>
            </a:lvl1pPr>
            <a:lvl2pPr marL="457200" lvl="1" indent="-1143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00"/>
            </a:lvl2pPr>
            <a:lvl3pPr marL="685800" lvl="2" indent="-1143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00"/>
            </a:lvl3pPr>
            <a:lvl4pPr marL="914400" lvl="3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4pPr>
            <a:lvl5pPr marL="1143000" lvl="4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5pPr>
            <a:lvl6pPr marL="1371600" lvl="5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6pPr>
            <a:lvl7pPr marL="1600200" lvl="6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7pPr>
            <a:lvl8pPr marL="1828800" lvl="7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8pPr>
            <a:lvl9pPr marL="2057400" lvl="8" indent="-1143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4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800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777346" y="518055"/>
            <a:ext cx="301730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457200" lvl="1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00" lvl="2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00" lvl="3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00" lvl="4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00" lvl="5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00" lvl="6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00" lvl="7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400" lvl="8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701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878542" y="1619251"/>
            <a:ext cx="3901017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216958" y="628650"/>
            <a:ext cx="3901017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457200" lvl="1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00" lvl="2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00" lvl="3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00" lvl="4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00" lvl="5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00" lvl="6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00" lvl="7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400" lvl="8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2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24469-4325-7440-BE2D-4C4872354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21CE4-A655-562B-3EF7-6ADBDC4C2B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75AFB-9B1A-7BA4-5388-05ABEAF03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A6B43-5044-CE0A-3030-748DE3D20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DCA6A-B137-98C2-A1C0-454B7009D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08E32D-E1D6-1D0C-8B37-1CA3D68E4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9C867-1CAA-1746-916C-87785221593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007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0503" y="5929931"/>
            <a:ext cx="82391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135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52436" y="1287496"/>
            <a:ext cx="8239127" cy="2324101"/>
          </a:xfrm>
          <a:prstGeom prst="rect">
            <a:avLst/>
          </a:prstGeom>
        </p:spPr>
        <p:txBody>
          <a:bodyPr anchor="b"/>
          <a:lstStyle>
            <a:lvl1pPr>
              <a:defRPr sz="4350" spc="-87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0504" y="3611595"/>
            <a:ext cx="8239125" cy="952501"/>
          </a:xfrm>
          <a:prstGeom prst="rect">
            <a:avLst/>
          </a:prstGeom>
        </p:spPr>
        <p:txBody>
          <a:bodyPr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  <a:lvl2pPr marL="0" indent="1714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2pPr>
            <a:lvl3pPr marL="0" indent="3429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3pPr>
            <a:lvl4pPr marL="0" indent="5143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4pPr>
            <a:lvl5pPr marL="0" indent="6858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829603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8" y="1186481"/>
            <a:ext cx="8239125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026948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5A9D3-9012-6F7A-74E2-0C5671CD1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E5B59D-F1F8-39F6-2BDC-973DECF40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4CF73-2D7F-6464-B8DF-3B5BD9066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4A8F24-CFBB-2858-A22D-BFF49C1F89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826B17-69FE-AC87-4C67-8550CC427A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F46AF2-6B92-D535-CBF3-CE06B71B4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1C0D1B-41AD-11E4-3748-7C27440E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E6457B-D9D5-9AF4-3E70-6E189FD50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CCE88-59BB-E741-B84A-9615812559D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184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10A79-66AB-E84A-672C-E7C446576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10FC28-5346-C6AF-B344-FD92B1791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CA6CB3-0851-8918-ACC2-FEABA2A3D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269CAB-E7BD-A283-249D-07EFF659E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0E5E-96AC-E04B-83BD-B9D587C5A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9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4FD76A-0011-9074-E8AF-3AA846C1D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F63891-5FDE-F68E-1154-3AF8E0C2F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06B06-65BE-1AF0-3CAC-7F33F2D0A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875E3-BD33-B041-8151-274039F770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9561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EDFB2-2641-F1EC-D872-89F9540A9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199AE-4F7C-F732-F094-935EFA43B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8BFEA8-3059-5150-339C-D969699AB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A0783-63B3-8274-DDDF-A5BD8428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D4AEA9-2A42-1962-A429-CA5086426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422A53-7084-A2E2-B371-A8424C99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0392-5CCD-9C49-BCBD-6039DC90E2E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089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D5DAA-78B2-FF24-B51B-75B9D80C7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372A15-B07F-62FC-924A-BFC316344D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29D072-0CEE-DB86-667C-19A5DFD9AD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50AA6F-0CE5-D798-5F59-02EE38621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2B206-12FF-B380-A874-1D288BA8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8A755-6D07-908C-4CA6-024FE7F0A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603B-4489-9F42-94CA-B97D6781DAA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506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460F44-12DD-2ECC-BF0B-13DFA652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3F9424-E90B-15DB-4230-9C59817D9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36013-F87D-C3AA-514B-ED2ED9D852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FF6E5-2725-D008-A17D-B2B7ECEE83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622B-B649-651F-3F82-2757B8C90A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94AC0-2AEA-604E-9F53-E2E0FEFD778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248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09601"/>
            <a:ext cx="7598569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142068"/>
            <a:ext cx="7598569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2245" y="5870576"/>
            <a:ext cx="120015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870576"/>
            <a:ext cx="5870744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9546" y="5870576"/>
            <a:ext cx="413375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9782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13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9181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ulamadeuslane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preciousperezmusica.com/" TargetMode="External"/><Relationship Id="rId2" Type="http://schemas.openxmlformats.org/officeDocument/2006/relationships/hyperlink" Target="http://rampd.org/" TargetMode="Externa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2gether-international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https://arizonaatwork.com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skjan.org/topics/Entrepreneurship.cf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https://www.sba.gov/business-guid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hoenixwbc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azsbdc.net/how-we-help/" TargetMode="External"/><Relationship Id="rId4" Type="http://schemas.openxmlformats.org/officeDocument/2006/relationships/hyperlink" Target="https://greaterphoenix.score.org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eambuilder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www.disabilitysmallbusiness.org/" TargetMode="External"/><Relationship Id="rId4" Type="http://schemas.openxmlformats.org/officeDocument/2006/relationships/hyperlink" Target="https://www.viscardicenter.org/entrepreneurship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l.gov/agencies/ebsa/secure-your-financial-futur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https://www.viscardicenter.org/entrepreneurship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wd-youth.info/wp-content/uploads/2016/11/entrepreneurship_guid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://www.ncwd-youth.info/" TargetMode="External"/><Relationship Id="rId4" Type="http://schemas.openxmlformats.org/officeDocument/2006/relationships/hyperlink" Target="mailto:contact@ncwd-youth.info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80103C9-85ED-9597-42C3-FC86D4E4B0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3286" y="697543"/>
            <a:ext cx="8980714" cy="1017816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en-US" sz="4000" b="1" dirty="0">
                <a:solidFill>
                  <a:srgbClr val="00B0F0"/>
                </a:solidFill>
              </a:rPr>
              <a:t>Small Business and Entrepreneurship Options for People With Disabilities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6614E0-2F31-CA8F-BB02-D7FB7E0D6C82}"/>
              </a:ext>
            </a:extLst>
          </p:cNvPr>
          <p:cNvSpPr txBox="1"/>
          <p:nvPr/>
        </p:nvSpPr>
        <p:spPr>
          <a:xfrm>
            <a:off x="-34470" y="1834779"/>
            <a:ext cx="8980713" cy="1671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/>
              <a:t>A </a:t>
            </a:r>
            <a:r>
              <a:rPr lang="en-US" altLang="en-US" sz="2400" b="1" dirty="0">
                <a:solidFill>
                  <a:schemeClr val="tx1"/>
                </a:solidFill>
              </a:rPr>
              <a:t>three-part webinar series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en-US" altLang="en-US" sz="2400" dirty="0"/>
              <a:t>	</a:t>
            </a:r>
            <a:r>
              <a:rPr lang="en-US" altLang="en-US" sz="2400" b="1" dirty="0"/>
              <a:t>P</a:t>
            </a:r>
            <a:r>
              <a:rPr lang="en-US" altLang="en-US" sz="2400" b="1" dirty="0">
                <a:solidFill>
                  <a:schemeClr val="tx1"/>
                </a:solidFill>
              </a:rPr>
              <a:t>art T</a:t>
            </a:r>
            <a:r>
              <a:rPr lang="en-US" altLang="en-US" sz="2400" b="1" dirty="0"/>
              <a:t>wo</a:t>
            </a:r>
            <a:r>
              <a:rPr lang="en-US" altLang="en-US" sz="2400" b="1" dirty="0">
                <a:solidFill>
                  <a:schemeClr val="tx1"/>
                </a:solidFill>
              </a:rPr>
              <a:t>: </a:t>
            </a: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Introduction to Small Business and Entrepreneurship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A9CAF1D-59E8-C34C-71C1-0C0811D9F77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67443" y="5388427"/>
            <a:ext cx="7772400" cy="762001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en-US" dirty="0">
              <a:solidFill>
                <a:schemeClr val="accent2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</a:rPr>
              <a:t>Presented by Bank of the West</a:t>
            </a:r>
          </a:p>
        </p:txBody>
      </p:sp>
      <p:pic>
        <p:nvPicPr>
          <p:cNvPr id="4" name="Picture 3" descr="A group of people posing for a photo&#10;&#10;">
            <a:extLst>
              <a:ext uri="{FF2B5EF4-FFF2-40B4-BE49-F238E27FC236}">
                <a16:creationId xmlns:a16="http://schemas.microsoft.com/office/drawing/2014/main" id="{6F6B9DF5-1847-19ED-67AF-818B06285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529" y="2920948"/>
            <a:ext cx="3624942" cy="2558783"/>
          </a:xfrm>
          <a:prstGeom prst="rect">
            <a:avLst/>
          </a:prstGeom>
        </p:spPr>
      </p:pic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70B1C753-6EC0-B05C-F1EE-537CCAC2BF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95143" y="6150428"/>
            <a:ext cx="2451100" cy="2941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6C9D892-8FFE-3A5D-FD5B-885F2DD1F3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27506" y="348363"/>
            <a:ext cx="7886700" cy="11334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altLang="en-US" b="1" kern="1200" dirty="0" smtClean="0">
                <a:solidFill>
                  <a:srgbClr val="0096FF"/>
                </a:solidFill>
                <a:latin typeface="+mj-lt"/>
                <a:ea typeface="+mj-ea"/>
                <a:cs typeface="+mj-cs"/>
              </a:rPr>
              <a:t>Entrepreneurship </a:t>
            </a:r>
            <a:r>
              <a:rPr lang="en-US" altLang="en-US" b="1" kern="1200" dirty="0">
                <a:solidFill>
                  <a:srgbClr val="0096FF"/>
                </a:solidFill>
                <a:latin typeface="+mj-lt"/>
                <a:ea typeface="+mj-ea"/>
                <a:cs typeface="+mj-cs"/>
              </a:rPr>
              <a:t>Panel </a:t>
            </a:r>
          </a:p>
        </p:txBody>
      </p:sp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 descr="&#10;">
            <a:extLst>
              <a:ext uri="{FF2B5EF4-FFF2-40B4-BE49-F238E27FC236}">
                <a16:creationId xmlns:a16="http://schemas.microsoft.com/office/drawing/2014/main" id="{89AE538D-11EA-2F04-6939-C9613FF40F5E}"/>
              </a:ext>
            </a:extLst>
          </p:cNvPr>
          <p:cNvSpPr txBox="1"/>
          <p:nvPr/>
        </p:nvSpPr>
        <p:spPr>
          <a:xfrm>
            <a:off x="805180" y="3889270"/>
            <a:ext cx="2286586" cy="2055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3256">
              <a:spcAft>
                <a:spcPts val="475"/>
              </a:spcAft>
            </a:pPr>
            <a:r>
              <a:rPr lang="en-US" sz="19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Karen-Eileen Gordon</a:t>
            </a:r>
          </a:p>
          <a:p>
            <a:pPr defTabSz="673256">
              <a:spcAft>
                <a:spcPts val="475"/>
              </a:spcAft>
            </a:pPr>
            <a:r>
              <a:rPr lang="en-US" sz="1900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CEO </a:t>
            </a:r>
            <a:r>
              <a:rPr lang="en-US" sz="1900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EarBliss</a:t>
            </a:r>
            <a:r>
              <a:rPr lang="en-US" sz="2088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| Actor | Radical Self Care for Entrepreneurs|  Coach/Workshops |Keynote Speaker </a:t>
            </a:r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3" name="Picture 2" descr="A picture of Karen-Eileen Gordon. She has long dark hair and wearing a blue shirt. ">
            <a:extLst>
              <a:ext uri="{FF2B5EF4-FFF2-40B4-BE49-F238E27FC236}">
                <a16:creationId xmlns:a16="http://schemas.microsoft.com/office/drawing/2014/main" id="{670A8E17-B19E-52E9-7895-86B9A73966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42435" y="2002643"/>
            <a:ext cx="1755896" cy="17558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891737-CBA8-3C03-270B-969554B5827A}"/>
              </a:ext>
            </a:extLst>
          </p:cNvPr>
          <p:cNvSpPr txBox="1"/>
          <p:nvPr/>
        </p:nvSpPr>
        <p:spPr>
          <a:xfrm>
            <a:off x="3317564" y="3943238"/>
            <a:ext cx="2263828" cy="2203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3256">
              <a:spcAft>
                <a:spcPts val="475"/>
              </a:spcAft>
            </a:pPr>
            <a:r>
              <a:rPr lang="en-US" sz="19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Paul Amadeus Lane</a:t>
            </a:r>
            <a:endParaRPr lang="en-US" sz="1900" kern="12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  <a:p>
            <a:pPr defTabSz="673256">
              <a:spcAft>
                <a:spcPts val="475"/>
              </a:spcAft>
            </a:pPr>
            <a:r>
              <a:rPr lang="en-US" sz="1900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 Accessibility Consultant| TV &amp; Radio Personality | Brand Ambassador| Keynote Speaker| MC</a:t>
            </a:r>
            <a:endParaRPr lang="en-US" sz="2400" i="0" dirty="0">
              <a:solidFill>
                <a:srgbClr val="7030A0"/>
              </a:solidFill>
              <a:effectLst/>
            </a:endParaRPr>
          </a:p>
        </p:txBody>
      </p:sp>
      <p:pic>
        <p:nvPicPr>
          <p:cNvPr id="6" name="Picture 5" descr="A picture of Paul Amadeus Lane in a suit and tie sitting in a wheelchair&#10;&#10;">
            <a:extLst>
              <a:ext uri="{FF2B5EF4-FFF2-40B4-BE49-F238E27FC236}">
                <a16:creationId xmlns:a16="http://schemas.microsoft.com/office/drawing/2014/main" id="{B96C8871-D920-CA3B-4A78-160E8D558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8592" y="1828800"/>
            <a:ext cx="1678817" cy="21035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32F407-5F67-CB97-D4B8-8F7E4D6EBCB3}"/>
              </a:ext>
            </a:extLst>
          </p:cNvPr>
          <p:cNvSpPr txBox="1"/>
          <p:nvPr/>
        </p:nvSpPr>
        <p:spPr>
          <a:xfrm>
            <a:off x="5721258" y="3943238"/>
            <a:ext cx="2540547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73256">
              <a:spcAft>
                <a:spcPts val="475"/>
              </a:spcAft>
            </a:pPr>
            <a:r>
              <a:rPr lang="en-US" sz="1900" b="1" kern="1200" dirty="0">
                <a:solidFill>
                  <a:srgbClr val="222222"/>
                </a:solidFill>
                <a:latin typeface="+mn-lt"/>
                <a:ea typeface="+mn-ea"/>
                <a:cs typeface="+mn-cs"/>
              </a:rPr>
              <a:t>Precious Perez </a:t>
            </a:r>
            <a:r>
              <a:rPr lang="en-US" sz="1900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</a:t>
            </a:r>
            <a:endParaRPr lang="en-US" sz="1900" dirty="0">
              <a:solidFill>
                <a:srgbClr val="7030A0"/>
              </a:solidFill>
            </a:endParaRPr>
          </a:p>
          <a:p>
            <a:pPr lvl="0" defTabSz="673256">
              <a:spcAft>
                <a:spcPts val="475"/>
              </a:spcAft>
            </a:pPr>
            <a:r>
              <a:rPr lang="en-US" sz="1900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Artist |Educator| Disability Advocate | VP at RAMPD</a:t>
            </a:r>
          </a:p>
          <a:p>
            <a:pPr lvl="0" defTabSz="673256">
              <a:spcAft>
                <a:spcPts val="475"/>
              </a:spcAft>
            </a:pPr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5" name="Picture 4" descr="A picture of Precious Perez. She has long dark haiir and wearing a peach dress.   &#10;">
            <a:extLst>
              <a:ext uri="{FF2B5EF4-FFF2-40B4-BE49-F238E27FC236}">
                <a16:creationId xmlns:a16="http://schemas.microsoft.com/office/drawing/2014/main" id="{92A3A2BF-67B3-4263-11F0-2966759608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20765" y="1996512"/>
            <a:ext cx="1912443" cy="19124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5491E6F-7F17-F784-09DE-2005F2B5E2B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15087" y="5962233"/>
            <a:ext cx="1752891" cy="21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792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 idx="4294967295"/>
          </p:nvPr>
        </p:nvSpPr>
        <p:spPr>
          <a:xfrm>
            <a:off x="2144586" y="1109151"/>
            <a:ext cx="7772400" cy="425014"/>
          </a:xfrm>
        </p:spPr>
        <p:txBody>
          <a:bodyPr>
            <a:noAutofit/>
          </a:bodyPr>
          <a:lstStyle/>
          <a:p>
            <a:r>
              <a:rPr lang="en-US" sz="3300" dirty="0"/>
              <a:t>KAREN-EILEEN GORDON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2471115" y="1882169"/>
            <a:ext cx="3021842" cy="1702618"/>
            <a:chOff x="2785829" y="1120582"/>
            <a:chExt cx="3021842" cy="1702844"/>
          </a:xfrm>
        </p:grpSpPr>
        <p:sp>
          <p:nvSpPr>
            <p:cNvPr id="46" name="Title 20"/>
            <p:cNvSpPr txBox="1">
              <a:spLocks/>
            </p:cNvSpPr>
            <p:nvPr/>
          </p:nvSpPr>
          <p:spPr>
            <a:xfrm>
              <a:off x="3500366" y="1539217"/>
              <a:ext cx="2267531" cy="1284209"/>
            </a:xfrm>
            <a:prstGeom prst="rect">
              <a:avLst/>
            </a:prstGeom>
          </p:spPr>
          <p:txBody>
            <a:bodyPr vert="horz" wrap="square" lIns="34286" tIns="0" rIns="0" bIns="0" rtlCol="0" anchor="t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algn="l" defTabSz="342900">
                <a:lnSpc>
                  <a:spcPct val="130000"/>
                </a:lnSpc>
              </a:pPr>
              <a:r>
                <a:rPr lang="en-US" sz="105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Founder and CEO of EARBLISS™, a creative services company amplifying the Power of Voice: coaching, keynotes, 1:1 mentorship, workshops, webinars, voice/voiceover services.</a:t>
              </a:r>
            </a:p>
          </p:txBody>
        </p:sp>
        <p:sp>
          <p:nvSpPr>
            <p:cNvPr id="37" name="Title 20"/>
            <p:cNvSpPr txBox="1">
              <a:spLocks/>
            </p:cNvSpPr>
            <p:nvPr/>
          </p:nvSpPr>
          <p:spPr>
            <a:xfrm>
              <a:off x="2785829" y="1120582"/>
              <a:ext cx="650761" cy="542396"/>
            </a:xfrm>
            <a:prstGeom prst="rect">
              <a:avLst/>
            </a:prstGeom>
          </p:spPr>
          <p:txBody>
            <a:bodyPr vert="horz" lIns="34286" tIns="17143" rIns="34286" bIns="17143" rtlCol="0" anchor="ctr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defTabSz="342900"/>
              <a:r>
                <a:rPr lang="en-US" sz="3299" dirty="0">
                  <a:solidFill>
                    <a:srgbClr val="FF0000"/>
                  </a:solidFill>
                  <a:latin typeface="Open Sans"/>
                  <a:cs typeface="Open Sans"/>
                </a:rPr>
                <a:t>01 </a:t>
              </a:r>
            </a:p>
          </p:txBody>
        </p:sp>
        <p:sp>
          <p:nvSpPr>
            <p:cNvPr id="38" name="Title 20"/>
            <p:cNvSpPr txBox="1">
              <a:spLocks/>
            </p:cNvSpPr>
            <p:nvPr/>
          </p:nvSpPr>
          <p:spPr>
            <a:xfrm>
              <a:off x="3502387" y="1227584"/>
              <a:ext cx="2305284" cy="248176"/>
            </a:xfrm>
            <a:prstGeom prst="rect">
              <a:avLst/>
            </a:prstGeom>
          </p:spPr>
          <p:txBody>
            <a:bodyPr vert="horz" wrap="square" lIns="34286" tIns="0" rIns="34286" bIns="17143" rtlCol="0" anchor="t" anchorCtr="0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algn="l" defTabSz="342900"/>
              <a:r>
                <a:rPr lang="en-US" sz="1500" dirty="0">
                  <a:solidFill>
                    <a:srgbClr val="EBEBEB"/>
                  </a:solidFill>
                  <a:latin typeface="Open Sans Semibold"/>
                  <a:cs typeface="Open Sans Light"/>
                </a:rPr>
                <a:t>Entrepreneur </a:t>
              </a:r>
              <a:r>
                <a:rPr lang="en-US" sz="1500" dirty="0">
                  <a:solidFill>
                    <a:srgbClr val="EBEBEB"/>
                  </a:solidFill>
                  <a:latin typeface="Open Sans Semibold"/>
                  <a:cs typeface="Open Sans Light"/>
                  <a:sym typeface="Wingdings" pitchFamily="2" charset="2"/>
                </a:rPr>
                <a:t></a:t>
              </a:r>
              <a:endParaRPr lang="en-US" sz="1500" dirty="0">
                <a:solidFill>
                  <a:srgbClr val="EBEBEB"/>
                </a:solidFill>
                <a:latin typeface="Open Sans Semibold"/>
                <a:cs typeface="Open Sans Light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453184" y="1566415"/>
            <a:ext cx="3036047" cy="2111080"/>
            <a:chOff x="2744541" y="1422167"/>
            <a:chExt cx="3036047" cy="2111360"/>
          </a:xfrm>
        </p:grpSpPr>
        <p:sp>
          <p:nvSpPr>
            <p:cNvPr id="33" name="Title 20"/>
            <p:cNvSpPr txBox="1">
              <a:spLocks/>
            </p:cNvSpPr>
            <p:nvPr/>
          </p:nvSpPr>
          <p:spPr>
            <a:xfrm>
              <a:off x="2744541" y="1422167"/>
              <a:ext cx="650761" cy="542396"/>
            </a:xfrm>
            <a:prstGeom prst="rect">
              <a:avLst/>
            </a:prstGeom>
          </p:spPr>
          <p:txBody>
            <a:bodyPr vert="horz" lIns="34286" tIns="17143" rIns="34286" bIns="17143" rtlCol="0" anchor="ctr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defTabSz="342900"/>
              <a:r>
                <a:rPr lang="en-US" sz="3299" dirty="0">
                  <a:solidFill>
                    <a:srgbClr val="BC70EE"/>
                  </a:solidFill>
                  <a:latin typeface="Open Sans"/>
                  <a:cs typeface="Open Sans"/>
                </a:rPr>
                <a:t>02 </a:t>
              </a:r>
            </a:p>
          </p:txBody>
        </p:sp>
        <p:sp>
          <p:nvSpPr>
            <p:cNvPr id="34" name="Title 20"/>
            <p:cNvSpPr txBox="1">
              <a:spLocks/>
            </p:cNvSpPr>
            <p:nvPr/>
          </p:nvSpPr>
          <p:spPr>
            <a:xfrm>
              <a:off x="3509731" y="1497314"/>
              <a:ext cx="2270857" cy="248176"/>
            </a:xfrm>
            <a:prstGeom prst="rect">
              <a:avLst/>
            </a:prstGeom>
          </p:spPr>
          <p:txBody>
            <a:bodyPr vert="horz" wrap="square" lIns="34286" tIns="0" rIns="34286" bIns="17143" rtlCol="0" anchor="t" anchorCtr="0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algn="l" defTabSz="342900"/>
              <a:r>
                <a:rPr lang="en-US" sz="1500" dirty="0">
                  <a:solidFill>
                    <a:srgbClr val="EBEBEB"/>
                  </a:solidFill>
                  <a:latin typeface="Open Sans Semibold"/>
                  <a:cs typeface="Open Sans Light"/>
                </a:rPr>
                <a:t>Wellness Expert</a:t>
              </a:r>
            </a:p>
          </p:txBody>
        </p:sp>
        <p:sp>
          <p:nvSpPr>
            <p:cNvPr id="35" name="Title 20"/>
            <p:cNvSpPr txBox="1">
              <a:spLocks/>
            </p:cNvSpPr>
            <p:nvPr/>
          </p:nvSpPr>
          <p:spPr>
            <a:xfrm>
              <a:off x="3521776" y="1870608"/>
              <a:ext cx="2170336" cy="1662919"/>
            </a:xfrm>
            <a:prstGeom prst="rect">
              <a:avLst/>
            </a:prstGeom>
          </p:spPr>
          <p:txBody>
            <a:bodyPr vert="horz" wrap="square" lIns="34286" tIns="0" rIns="0" bIns="0" rtlCol="0" anchor="t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algn="l" defTabSz="342900">
                <a:lnSpc>
                  <a:spcPct val="130000"/>
                </a:lnSpc>
              </a:pPr>
              <a:r>
                <a:rPr lang="en-US" sz="1050" dirty="0">
                  <a:solidFill>
                    <a:prstClr val="white"/>
                  </a:solidFill>
                  <a:latin typeface="Open Sans Light"/>
                  <a:cs typeface="Open Sans Light"/>
                </a:rPr>
                <a:t>Wellness has been a massive love since I was small…I’m a fan of (and highly trained in) multiple modalities: Mental Wellness Mindset Toolkits, Meditation, Anxiety Reduction, Energy Healing, Yoga and more. HUGE FAN of using wellness practices to boost careers.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411239" y="3862592"/>
            <a:ext cx="2819358" cy="1483212"/>
            <a:chOff x="719569" y="1468138"/>
            <a:chExt cx="2819358" cy="1483408"/>
          </a:xfrm>
        </p:grpSpPr>
        <p:sp>
          <p:nvSpPr>
            <p:cNvPr id="29" name="Title 20"/>
            <p:cNvSpPr txBox="1">
              <a:spLocks/>
            </p:cNvSpPr>
            <p:nvPr/>
          </p:nvSpPr>
          <p:spPr>
            <a:xfrm>
              <a:off x="2888166" y="1547476"/>
              <a:ext cx="650761" cy="542396"/>
            </a:xfrm>
            <a:prstGeom prst="rect">
              <a:avLst/>
            </a:prstGeom>
          </p:spPr>
          <p:txBody>
            <a:bodyPr vert="horz" lIns="34286" tIns="17143" rIns="34286" bIns="17143" rtlCol="0" anchor="ctr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defTabSz="342900"/>
              <a:r>
                <a:rPr lang="en-US" sz="3299" dirty="0">
                  <a:solidFill>
                    <a:srgbClr val="F77754"/>
                  </a:solidFill>
                  <a:latin typeface="Open Sans"/>
                  <a:cs typeface="Open Sans"/>
                </a:rPr>
                <a:t>04 </a:t>
              </a:r>
            </a:p>
          </p:txBody>
        </p:sp>
        <p:sp>
          <p:nvSpPr>
            <p:cNvPr id="30" name="Title 20"/>
            <p:cNvSpPr txBox="1">
              <a:spLocks/>
            </p:cNvSpPr>
            <p:nvPr/>
          </p:nvSpPr>
          <p:spPr>
            <a:xfrm>
              <a:off x="719569" y="1468138"/>
              <a:ext cx="2022584" cy="248176"/>
            </a:xfrm>
            <a:prstGeom prst="rect">
              <a:avLst/>
            </a:prstGeom>
          </p:spPr>
          <p:txBody>
            <a:bodyPr vert="horz" wrap="square" lIns="34286" tIns="0" rIns="34286" bIns="17143" rtlCol="0" anchor="t" anchorCtr="0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algn="l" defTabSz="342900"/>
              <a:r>
                <a:rPr lang="en-US" sz="1500" dirty="0">
                  <a:solidFill>
                    <a:srgbClr val="EBEBEB"/>
                  </a:solidFill>
                  <a:latin typeface="Open Sans Semibold"/>
                  <a:cs typeface="Open Sans Light"/>
                </a:rPr>
                <a:t>VO Artist</a:t>
              </a:r>
            </a:p>
          </p:txBody>
        </p:sp>
        <p:sp>
          <p:nvSpPr>
            <p:cNvPr id="31" name="Title 20"/>
            <p:cNvSpPr txBox="1">
              <a:spLocks/>
            </p:cNvSpPr>
            <p:nvPr/>
          </p:nvSpPr>
          <p:spPr>
            <a:xfrm>
              <a:off x="719569" y="1807940"/>
              <a:ext cx="2263804" cy="1143606"/>
            </a:xfrm>
            <a:prstGeom prst="rect">
              <a:avLst/>
            </a:prstGeom>
          </p:spPr>
          <p:txBody>
            <a:bodyPr vert="horz" wrap="square" lIns="34286" tIns="0" rIns="0" bIns="0" rtlCol="0" anchor="t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algn="l" defTabSz="342900">
                <a:lnSpc>
                  <a:spcPct val="130000"/>
                </a:lnSpc>
              </a:pPr>
              <a:r>
                <a:rPr lang="en-US" sz="1163" dirty="0">
                  <a:solidFill>
                    <a:prstClr val="white"/>
                  </a:solidFill>
                  <a:latin typeface="Open Sans Light"/>
                  <a:cs typeface="Open Sans Light"/>
                </a:rPr>
                <a:t>10+ years in commercials, audiobooks, animation, video games; former Radio Producer for the Armed Forces Radio Network.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633175" y="3774459"/>
            <a:ext cx="5763316" cy="1544851"/>
            <a:chOff x="2888166" y="1547474"/>
            <a:chExt cx="5763316" cy="1545059"/>
          </a:xfrm>
        </p:grpSpPr>
        <p:sp>
          <p:nvSpPr>
            <p:cNvPr id="24" name="Title 20"/>
            <p:cNvSpPr txBox="1">
              <a:spLocks/>
            </p:cNvSpPr>
            <p:nvPr/>
          </p:nvSpPr>
          <p:spPr>
            <a:xfrm>
              <a:off x="2888166" y="1547474"/>
              <a:ext cx="650761" cy="542397"/>
            </a:xfrm>
            <a:prstGeom prst="rect">
              <a:avLst/>
            </a:prstGeom>
          </p:spPr>
          <p:txBody>
            <a:bodyPr vert="horz" lIns="34286" tIns="17143" rIns="34286" bIns="17143" rtlCol="0" anchor="ctr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defTabSz="342900"/>
              <a:r>
                <a:rPr lang="en-US" sz="3299" dirty="0">
                  <a:solidFill>
                    <a:srgbClr val="E5B458"/>
                  </a:solidFill>
                  <a:latin typeface="Open Sans"/>
                  <a:cs typeface="Open Sans"/>
                </a:rPr>
                <a:t>03 </a:t>
              </a:r>
            </a:p>
          </p:txBody>
        </p:sp>
        <p:sp>
          <p:nvSpPr>
            <p:cNvPr id="25" name="Title 20"/>
            <p:cNvSpPr txBox="1">
              <a:spLocks/>
            </p:cNvSpPr>
            <p:nvPr/>
          </p:nvSpPr>
          <p:spPr>
            <a:xfrm>
              <a:off x="6631602" y="1628598"/>
              <a:ext cx="2019880" cy="248176"/>
            </a:xfrm>
            <a:prstGeom prst="rect">
              <a:avLst/>
            </a:prstGeom>
          </p:spPr>
          <p:txBody>
            <a:bodyPr vert="horz" wrap="square" lIns="34286" tIns="0" rIns="34286" bIns="17143" rtlCol="0" anchor="t" anchorCtr="0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algn="l" defTabSz="342900"/>
              <a:r>
                <a:rPr lang="en-US" sz="1500" dirty="0">
                  <a:solidFill>
                    <a:srgbClr val="EBEBEB"/>
                  </a:solidFill>
                  <a:latin typeface="Open Sans Semibold"/>
                  <a:cs typeface="Open Sans Light"/>
                </a:rPr>
                <a:t>Actor</a:t>
              </a:r>
            </a:p>
          </p:txBody>
        </p:sp>
        <p:sp>
          <p:nvSpPr>
            <p:cNvPr id="26" name="Title 20"/>
            <p:cNvSpPr txBox="1">
              <a:spLocks/>
            </p:cNvSpPr>
            <p:nvPr/>
          </p:nvSpPr>
          <p:spPr>
            <a:xfrm>
              <a:off x="6618242" y="1948924"/>
              <a:ext cx="1981104" cy="1143609"/>
            </a:xfrm>
            <a:prstGeom prst="rect">
              <a:avLst/>
            </a:prstGeom>
          </p:spPr>
          <p:txBody>
            <a:bodyPr vert="horz" wrap="square" lIns="34286" tIns="0" rIns="0" bIns="0" rtlCol="0" anchor="t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algn="l" defTabSz="342900">
                <a:lnSpc>
                  <a:spcPct val="130000"/>
                </a:lnSpc>
              </a:pPr>
              <a:r>
                <a:rPr lang="en-US" sz="1163" dirty="0">
                  <a:solidFill>
                    <a:prstClr val="white"/>
                  </a:solidFill>
                  <a:latin typeface="Open Sans Light"/>
                  <a:cs typeface="Open Sans Light"/>
                </a:rPr>
                <a:t>Film, Television, Stage, New Media…everything from Series Regular and Female Lead roles to one-person shows. SAG-AFTRA and AEA.</a:t>
              </a:r>
            </a:p>
          </p:txBody>
        </p:sp>
      </p:grpSp>
      <p:pic>
        <p:nvPicPr>
          <p:cNvPr id="6" name="Picture 5" descr="A picture of KAREN-EILEEN GORDON  smiling for the camera&#10;&#10;">
            <a:extLst>
              <a:ext uri="{FF2B5EF4-FFF2-40B4-BE49-F238E27FC236}">
                <a16:creationId xmlns:a16="http://schemas.microsoft.com/office/drawing/2014/main" id="{F201FEB4-5B17-570B-E896-F932C4459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4" y="2249026"/>
            <a:ext cx="2355776" cy="235577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7F70F2-07B1-1746-A44E-DC4A4B9387D3}"/>
              </a:ext>
            </a:extLst>
          </p:cNvPr>
          <p:cNvSpPr/>
          <p:nvPr/>
        </p:nvSpPr>
        <p:spPr>
          <a:xfrm>
            <a:off x="180254" y="5532091"/>
            <a:ext cx="634549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n-US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COPYRIGHT 2023 EARBLISS™ LLC – ALL RIGHTS RESERVED WORLDWIDE</a:t>
            </a:r>
          </a:p>
        </p:txBody>
      </p:sp>
      <p:pic>
        <p:nvPicPr>
          <p:cNvPr id="21" name="Picture 20" descr="Earbliss logo">
            <a:extLst>
              <a:ext uri="{FF2B5EF4-FFF2-40B4-BE49-F238E27FC236}">
                <a16:creationId xmlns:a16="http://schemas.microsoft.com/office/drawing/2014/main" id="{CFBC1FC0-6CA9-544F-A0B9-D07FDF590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376" y="5130302"/>
            <a:ext cx="1419654" cy="81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1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64628-0A59-294E-A2FC-4B7D2FDF3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14" y="117987"/>
            <a:ext cx="9144000" cy="5436348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</a:rPr>
              <a:t>I’d love to work with you</a:t>
            </a:r>
            <a:r>
              <a:rPr lang="en-US" sz="45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/>
            </a:r>
            <a:br>
              <a:rPr lang="en-US" sz="45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n-US" sz="3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(all options ARE AVAIL AS group or 1:1 trainings)</a:t>
            </a:r>
            <a:r>
              <a:rPr lang="en-US" sz="45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/>
            </a:r>
            <a:br>
              <a:rPr lang="en-US" sz="45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n-US" sz="3300" b="1" dirty="0">
                <a:solidFill>
                  <a:schemeClr val="bg1"/>
                </a:solidFill>
              </a:rPr>
              <a:t>1. RADICAL SELF-CARE FOR ENTREPRENEURS</a:t>
            </a:r>
            <a:r>
              <a:rPr lang="en-US" sz="33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/>
            </a:r>
            <a:br>
              <a:rPr lang="en-US" sz="33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n-US" sz="3300" b="1" dirty="0">
                <a:solidFill>
                  <a:schemeClr val="accent1"/>
                </a:solidFill>
              </a:rPr>
              <a:t>2. PITCH PERFECT: AUTHENTIC Public speaking/presentation TOOLKIT</a:t>
            </a:r>
            <a:r>
              <a:rPr lang="en-US" sz="33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/>
            </a:r>
            <a:br>
              <a:rPr lang="en-US" sz="33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n-US" sz="3300" b="1" dirty="0"/>
              <a:t>3. VOICEOVER 101: LAUNCH YOUR VOICEOVER CAREER</a:t>
            </a:r>
            <a:r>
              <a:rPr lang="en-US" sz="33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/>
            </a:r>
            <a:br>
              <a:rPr lang="en-US" sz="33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n-US" sz="33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4. CREATE YOUR OWN CONTENT: CREATIVE WAYS TO BOOST YOUR BIZ VISIBILILTY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BECADA-A309-C344-D146-A1676FD2787A}"/>
              </a:ext>
            </a:extLst>
          </p:cNvPr>
          <p:cNvSpPr txBox="1"/>
          <p:nvPr/>
        </p:nvSpPr>
        <p:spPr>
          <a:xfrm>
            <a:off x="0" y="5671497"/>
            <a:ext cx="53578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35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copyright 2023 – EarBliss LLC – all rights reserved worldwide</a:t>
            </a:r>
            <a:endParaRPr lang="en-US" sz="135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6" name="Picture 5" descr="Earbliss logo">
            <a:extLst>
              <a:ext uri="{FF2B5EF4-FFF2-40B4-BE49-F238E27FC236}">
                <a16:creationId xmlns:a16="http://schemas.microsoft.com/office/drawing/2014/main" id="{8C58D478-6AEE-AB3B-29D8-47ADC2D0C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518" y="4865849"/>
            <a:ext cx="2140483" cy="123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247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64628-0A59-294E-A2FC-4B7D2FDF3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5750" y="3792085"/>
            <a:ext cx="5348444" cy="1059644"/>
          </a:xfrm>
        </p:spPr>
        <p:txBody>
          <a:bodyPr vert="horz" lIns="68580" tIns="34290" rIns="68580" bIns="3429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3000" b="1" dirty="0"/>
              <a:t>Reach out! </a:t>
            </a:r>
            <a:br>
              <a:rPr lang="en-US" sz="3000" b="1" dirty="0"/>
            </a:br>
            <a:r>
              <a:rPr lang="en-US" sz="3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Ear</a:t>
            </a:r>
            <a:r>
              <a:rPr lang="en-US" sz="3000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Bliss</a:t>
            </a:r>
            <a:r>
              <a:rPr lang="en-US" sz="30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Creative</a:t>
            </a:r>
            <a:r>
              <a:rPr lang="en-US" sz="3000" b="1" dirty="0" err="1"/>
              <a:t>@GMAIL.COM</a:t>
            </a:r>
            <a:endParaRPr lang="en-US" sz="3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4C26E-C5D6-C140-B385-CAD81C3B1E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4795" y="4891731"/>
            <a:ext cx="4275312" cy="300826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dirty="0"/>
              <a:t>Karen-Eileen Gordon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C1A4634-CF00-456C-BBEC-CEAAAAD069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1339066">
            <a:off x="4703776" y="566006"/>
            <a:ext cx="3645710" cy="3168310"/>
            <a:chOff x="5281603" y="104899"/>
            <a:chExt cx="6910397" cy="6005491"/>
          </a:xfrm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90EFC584-AC34-453E-8A9C-7BEB89F64A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5E9C08F-794C-4E4D-AFF0-0A98589566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F1C99F1A-BB7C-49E1-98CF-DE289209155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73B542F9-2D05-417C-A7AD-7AFFB7E0B0C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FF1997A-17D4-4819-9FC2-B884E31044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21503FF-7286-464B-8630-3BA09AB8D0D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8A67DC0-D5C3-472C-AEAD-035EED2C690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A07BA38-40D5-4536-B326-48FBBFA1035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96D5E409-3A71-49C0-95CE-D1538BDE001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670021DA-07B9-4496-8207-A757FAB41D3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B27B1A5-5C41-4BC2-9105-D39F5E0C4E8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5B4BDD0-9FB4-452D-A638-BFD7F32AAC7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CCF1E199-162B-4EAA-B5F7-D9163A1FF5E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B0AE6598-0863-406C-ADA1-A775032624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3371116-3488-4DB2-A304-1F3C5928D16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A908A675-2DB3-443D-9FD0-66C85E1CE70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DC278961-7F1D-429D-BEBE-98973C70647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71ADF9F0-31DE-49C4-924E-888A58F0AC0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6107732-E440-421D-976A-BD8673768F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D60366E1-EC44-4EFF-A8C6-ECDE627CB96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D9A78416-2D8B-4B20-98C8-1029FD46033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37BE981C-5C80-4E13-9FD8-B35455F759B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18F430D8-931C-4E93-9D8C-1357AD8DB0E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4C41E18-8B54-480B-83D8-8176A053910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AFC2AFA4-1C48-4D20-8B9F-8EEA48F3D67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1156742D-7511-44F3-BB8C-4F52C41B96C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F5B4A8E-5A92-468F-AFA9-29EE21CAB3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0B1B3F74-161B-4BC9-9E53-04EAF476273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D4E709A-22B5-40DA-96AF-AC16C377B56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7CE75552-806C-4FF6-A5C3-3B8DEA629DC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71B20381-8B16-4D78-9E15-1D8ED59DDB1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0C44C95-4178-4E32-BB3A-33475943AF7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8EE41B3A-EEFE-4CB9-872E-414F7958D5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52922CEA-12B3-483F-9178-4C62B3CF27A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03F5F6A6-C06F-42AE-9FBD-4B3BCB4ACCC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661ED679-2530-4361-B95B-B05F1C9415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135C9826-4C9B-4A12-BC07-700ACCD405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C2E88E6-BE2E-4523-962A-86D55D7D177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927BAF17-D38B-4F1C-B564-BC3B5E5A846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6FDD6921-0E35-49D0-B71C-28BBA43752B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955FA46-DEA3-469F-B77D-93DC5E2663C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669F542-38C0-48F1-8AAC-2969D20A500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B710B796-9CE4-4EB4-BF7F-11851B718E2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8C0281A4-7AF1-4013-837D-31C95EEECF2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9EDB2E49-0514-48F8-BC6A-83DE95F1175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B2B6D20-7D59-4DF1-BFD3-A4C5708CF79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5B00B150-B796-4C5C-AC31-98D060282FD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A89CD9D5-F74D-4CE0-9C43-EC23B039795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4C1AB5F8-6407-403F-B281-8B192B383F1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1C7BFA8A-97EA-4088-A90E-A902C03FB29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8D2DC1CD-8EC5-4976-ADEB-2E06164C096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67277F67-4C66-4421-AE77-90895E800BA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3E05E8F7-5B28-4E47-924C-90D8456CD7E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A85ACD6-DBB1-401A-BBBA-003F9B77AE9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7B2C7E58-C86A-4951-B94C-D73FA7FDA40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D02D4B54-E8D9-4A8E-A8AF-D0BA9FDC4A2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D90138EB-1F72-421B-AEFA-A56128397B0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5F559951-B6A6-4E50-BC91-2E2C2D55F27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D77725C9-CDB3-41D2-AFD0-4BFC5F90835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5C36F5EB-F912-43CE-8DBF-86CBC786C6E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635FAFC1-CD70-4F35-BEAC-92156D10F29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754F09C1-35B1-4C5D-AFCE-0FF5E433492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23EF58D0-8110-451E-82EC-9D42493F171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C014D619-9F4F-484E-B941-8476F8B1BA9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42C3904F-B896-45BD-B89B-F91A9553505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3C857C33-5660-41D2-85EF-8DF89C7A180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CD37B5DF-F507-4477-BDDA-A16D8660393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82059CCF-A142-4899-9CB2-96989FDB0C9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9D54F23F-3CCE-4230-9450-7E0F57C832E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7A327725-CC82-4EC4-BC62-404DF8C9284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D43BC259-8300-4DA0-B0F4-9D4F96A76A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4587A259-7B5F-4BB1-ACBB-9F8AFE340EE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2D793FA1-D76B-4059-9FC6-4A43614CD03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865E1101-60DE-4A2E-83CB-F2120F3EE88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5FC297E9-5BAF-4DFE-98C5-D210C07A624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3088415C-6522-4AB4-8D73-0BEFB4E71B1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FCD617DB-B3D3-4213-A9DD-8BA7932B15E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1450E7E0-1ACD-47BB-9687-C3FBFEEE806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A595F51C-2E95-4044-B3D8-A2F59644385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A87D73B1-3A33-491F-BA89-51B28391063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BFC0BED-11CB-A8ED-4D69-2A06139F3BF8}"/>
              </a:ext>
            </a:extLst>
          </p:cNvPr>
          <p:cNvPicPr>
            <a:picLocks/>
          </p:cNvPicPr>
          <p:nvPr/>
        </p:nvPicPr>
        <p:blipFill rotWithShape="1">
          <a:blip r:embed="rId3"/>
          <a:stretch/>
        </p:blipFill>
        <p:spPr>
          <a:xfrm>
            <a:off x="4489336" y="517081"/>
            <a:ext cx="2997593" cy="3096055"/>
          </a:xfrm>
          <a:custGeom>
            <a:avLst/>
            <a:gdLst/>
            <a:ahLst/>
            <a:cxnLst/>
            <a:rect l="l" t="t" r="r" b="b"/>
            <a:pathLst>
              <a:path w="4411344" h="3146878">
                <a:moveTo>
                  <a:pt x="211873" y="0"/>
                </a:moveTo>
                <a:lnTo>
                  <a:pt x="4199471" y="0"/>
                </a:lnTo>
                <a:lnTo>
                  <a:pt x="4205314" y="11242"/>
                </a:lnTo>
                <a:cubicBezTo>
                  <a:pt x="4337510" y="294369"/>
                  <a:pt x="4411344" y="610214"/>
                  <a:pt x="4411344" y="943304"/>
                </a:cubicBezTo>
                <a:cubicBezTo>
                  <a:pt x="4411344" y="2085328"/>
                  <a:pt x="3543413" y="3024636"/>
                  <a:pt x="2431189" y="3137588"/>
                </a:cubicBezTo>
                <a:lnTo>
                  <a:pt x="2247220" y="3146878"/>
                </a:lnTo>
                <a:lnTo>
                  <a:pt x="2164124" y="3146878"/>
                </a:lnTo>
                <a:lnTo>
                  <a:pt x="1980155" y="3137588"/>
                </a:lnTo>
                <a:cubicBezTo>
                  <a:pt x="867932" y="3024636"/>
                  <a:pt x="0" y="2085328"/>
                  <a:pt x="0" y="943304"/>
                </a:cubicBezTo>
                <a:cubicBezTo>
                  <a:pt x="0" y="610214"/>
                  <a:pt x="73835" y="294369"/>
                  <a:pt x="206030" y="11242"/>
                </a:cubicBezTo>
                <a:close/>
              </a:path>
            </a:pathLst>
          </a:custGeom>
        </p:spPr>
      </p:pic>
      <p:sp>
        <p:nvSpPr>
          <p:cNvPr id="97" name="Rectangle 96">
            <a:extLst>
              <a:ext uri="{FF2B5EF4-FFF2-40B4-BE49-F238E27FC236}">
                <a16:creationId xmlns:a16="http://schemas.microsoft.com/office/drawing/2014/main" id="{73710393-C767-43F2-8FBD-DFC6C6DE6F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775" y="4125119"/>
            <a:ext cx="542925" cy="1333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4BFFD1D-EF0D-48A3-9398-5E7B376877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9884888">
            <a:off x="-341867" y="1048253"/>
            <a:ext cx="4923311" cy="4278611"/>
            <a:chOff x="5281603" y="104899"/>
            <a:chExt cx="6910397" cy="6005491"/>
          </a:xfrm>
        </p:grpSpPr>
        <p:sp>
          <p:nvSpPr>
            <p:cNvPr id="100" name="Freeform 97">
              <a:extLst>
                <a:ext uri="{FF2B5EF4-FFF2-40B4-BE49-F238E27FC236}">
                  <a16:creationId xmlns:a16="http://schemas.microsoft.com/office/drawing/2014/main" id="{689353F2-B99A-4264-BFDB-C10D8AD9C2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9F98F031-719D-4CBA-9C8B-E0A16DED2C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7F0BF977-B855-4AE5-99C3-F8550048EA9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C05AF72D-9C25-41BB-AFCB-D81AB9F0D1D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4409F544-D26B-4B8D-A0B1-2B69366CAF1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6140E36F-2ED8-4E26-A0A6-22A45C16F00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B0B721E5-9AB8-40F1-B00D-61675608998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009CFBE9-3E08-47A9-B687-16CF8470F5A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545ECBDB-CBEA-4FE2-9E19-DE507EB6ACF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51074F87-299E-4574-9457-E4F77FCE152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CE00CA3D-9F09-45AE-A510-200EA63E7B1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63163250-DF2D-468F-B58F-00BAA42AA12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681CDB55-0C2A-4128-AFAE-E4E44AF7A4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A1A5269C-2089-465D-A3AE-65A3CE6CBBE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8819BCAD-CAB9-4FE6-9F21-B85071FB525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FB5EC56C-C8D8-4050-A2D1-B7B3FCCAA17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54491DEA-A55D-4C28-8AA6-9691A9A623E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C3D2A244-B4BB-40E3-B23C-5A15E1136B1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A00BE7D9-15CD-4F76-8597-011B589BD9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C2903E31-22BB-47A0-BDF6-353CA627EBD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28FBC987-7B23-444C-9FC8-ADF3DB98AC4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2BD496B3-1F2A-4819-87F8-C5495A44782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78223F66-B81A-4BA8-898A-9296BA7715D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A4F6E2F1-3B98-4D0D-A2CC-CD3D340222A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0B0DE108-EDF9-4067-B14D-3F17C4178FC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F055FFCF-CA93-4598-B922-5EA1194432E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87523144-7D36-41B0-86AA-C3B35B135FC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9D512F63-F2C0-48C7-82E7-2A84D3F29F0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D99DBCA8-4345-4F25-8A39-13AFB2301BE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FE38C341-8388-4F81-8CBC-B056FC5B35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3D20619E-EAE0-4725-B705-3D96E4F2BCA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C098F849-CF8B-4E75-97B7-14CB4C0AEE3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CBDDB4DD-24C7-4C8F-BE07-DC216C48D2A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96E2ABB4-F943-4C41-B285-49F7197BB0E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203E42AE-9861-4212-A16A-678589A4A9D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35CD4731-613E-42C2-A908-A29E0AF020F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11001F03-2B3E-4023-8260-E9EA19376B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D7702AAD-5D5B-43DA-8A9F-6221A6FBB7B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76E0DD68-D9E9-4561-8866-9A2D4C773FD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77220253-1375-4EAE-9C85-48074FA2043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DAEA6172-DD83-42B0-A5F8-EF4B4CC9EF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43A7DA82-BA46-4425-BD0B-179C4381EBC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BB050357-22AB-495E-B0C2-817819D207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95872618-FD07-41C6-A602-6BA800CA8D6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260EBF58-84D1-4B32-9EC8-DF37EB9069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46BFE94F-474A-453D-AE3A-E4D9D48B054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7B3DA309-9228-4CBE-874D-94C7DDF0211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45109F74-E11C-47CD-8176-A40CB370C03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8E8D113C-6520-46F0-95D7-D91F597A6AC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3B703F40-0099-48A5-B79D-D7FF353A647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46DEE307-85EF-4D2A-A1B3-A8D009DE450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6600D9A5-388A-4962-914B-1E57A004C8B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D1D8C77F-83F8-4142-8766-2CDD2E28EA0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1214FE36-2FD1-49AD-AA59-F50D2BAB01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B59FD549-6C27-406B-8154-0FEEC74C27E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ABBFD3F1-CDDE-47A0-89AD-80663926BF0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B1AFA091-C2EE-45A9-9D47-6641B3D0098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587CC879-926F-4955-AB23-62E0F3B6A41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4E6EA0EB-77AA-4D8F-A1C9-F0AFA039FC5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EEDD9179-D665-453B-8A0D-C8AB157747C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BBC4C827-7F4E-4E60-A479-6CCAAC82AD8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B8DAB12A-BCD3-43ED-A83B-A624D1665F2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50401A41-60CB-4425-AA21-70CDEE8B222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27DB940E-119E-46EA-8B0D-8048C979BFE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9F999AF0-B77A-4AA0-9E7F-42E13BE7D2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5C14ECD8-D20A-4BB6-BF51-7CD2AF473CD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01E0E2E8-C70C-4BAC-AB01-192030B0E1A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1A03B16D-75A6-46C2-94F8-7606F808B60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E3410BDA-E31B-490A-B7C8-351F2FE9B78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43741A8F-ACE2-4F43-8F65-B04C4E633DD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0EB9D00F-067B-4545-AC39-D926522168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8D5F767-383B-4436-BEEA-66F30CACC57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9361825-C629-4530-AE2C-7FC66CDDD6B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7EE53B6E-474F-4D28-87BC-DB5811B9F04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6763B8F6-C347-40A9-B37B-4EECA39705B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BC178CC7-64D9-4B97-B662-2114AEB8F24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3F746BDD-0A58-475C-88FC-C6DA717AE94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D7FA4519-C611-4777-AED5-EDDBCFDC13A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6E45A983-6315-4DD7-9BB6-1F68AF308DA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5FCA867F-6B2A-4332-98E3-F69F237772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" name="Picture 5" descr="Pictures of KAREN-EILEEN GORDON">
            <a:extLst>
              <a:ext uri="{FF2B5EF4-FFF2-40B4-BE49-F238E27FC236}">
                <a16:creationId xmlns:a16="http://schemas.microsoft.com/office/drawing/2014/main" id="{D0C8DC1B-11CC-1C71-8922-F05DCE512B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5635" r="-1638" b="527"/>
          <a:stretch/>
        </p:blipFill>
        <p:spPr>
          <a:xfrm>
            <a:off x="177321" y="334124"/>
            <a:ext cx="2753681" cy="3816888"/>
          </a:xfrm>
          <a:custGeom>
            <a:avLst/>
            <a:gdLst/>
            <a:ahLst/>
            <a:cxnLst/>
            <a:rect l="l" t="t" r="r" b="b"/>
            <a:pathLst>
              <a:path w="5067519" h="5265942">
                <a:moveTo>
                  <a:pt x="0" y="0"/>
                </a:moveTo>
                <a:lnTo>
                  <a:pt x="4097786" y="0"/>
                </a:lnTo>
                <a:lnTo>
                  <a:pt x="4176264" y="71326"/>
                </a:lnTo>
                <a:cubicBezTo>
                  <a:pt x="4726927" y="621989"/>
                  <a:pt x="5067519" y="1382723"/>
                  <a:pt x="5067519" y="2223006"/>
                </a:cubicBezTo>
                <a:cubicBezTo>
                  <a:pt x="5067519" y="3903573"/>
                  <a:pt x="3705150" y="5265942"/>
                  <a:pt x="2024583" y="5265942"/>
                </a:cubicBezTo>
                <a:cubicBezTo>
                  <a:pt x="1315594" y="5265942"/>
                  <a:pt x="663237" y="5023470"/>
                  <a:pt x="145914" y="4616926"/>
                </a:cubicBezTo>
                <a:lnTo>
                  <a:pt x="0" y="4489006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BECADA-A309-C344-D146-A1676FD2787A}"/>
              </a:ext>
            </a:extLst>
          </p:cNvPr>
          <p:cNvSpPr txBox="1"/>
          <p:nvPr/>
        </p:nvSpPr>
        <p:spPr>
          <a:xfrm>
            <a:off x="0" y="5671497"/>
            <a:ext cx="53578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en-US" sz="135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copyright 2023 – EarBliss LLC – all rights reserved worldwide</a:t>
            </a:r>
          </a:p>
        </p:txBody>
      </p:sp>
      <p:pic>
        <p:nvPicPr>
          <p:cNvPr id="7" name="Picture 6" descr="Earbliss logo">
            <a:extLst>
              <a:ext uri="{FF2B5EF4-FFF2-40B4-BE49-F238E27FC236}">
                <a16:creationId xmlns:a16="http://schemas.microsoft.com/office/drawing/2014/main" id="{D0FEA918-9008-9222-2D5B-9D54DE91E2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7847" y="4972099"/>
            <a:ext cx="2140483" cy="123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7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2325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54877" y="2449798"/>
            <a:ext cx="4294441" cy="2710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9392" y="1417446"/>
            <a:ext cx="2315885" cy="98425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/>
          <p:nvPr/>
        </p:nvSpPr>
        <p:spPr>
          <a:xfrm>
            <a:off x="5297485" y="1608480"/>
            <a:ext cx="1799698" cy="504334"/>
          </a:xfrm>
          <a:custGeom>
            <a:avLst/>
            <a:gdLst/>
            <a:ahLst/>
            <a:cxnLst/>
            <a:rect l="l" t="t" r="r" b="b"/>
            <a:pathLst>
              <a:path w="1287074" h="360680" extrusionOk="0">
                <a:moveTo>
                  <a:pt x="1287074" y="180340"/>
                </a:moveTo>
                <a:cubicBezTo>
                  <a:pt x="1287074" y="81280"/>
                  <a:pt x="1207064" y="0"/>
                  <a:pt x="1106734" y="0"/>
                </a:cubicBezTo>
                <a:lnTo>
                  <a:pt x="172720" y="0"/>
                </a:lnTo>
                <a:lnTo>
                  <a:pt x="172720" y="1270"/>
                </a:lnTo>
                <a:cubicBezTo>
                  <a:pt x="76200" y="5080"/>
                  <a:pt x="0" y="83820"/>
                  <a:pt x="0" y="180340"/>
                </a:cubicBezTo>
                <a:cubicBezTo>
                  <a:pt x="0" y="276860"/>
                  <a:pt x="77470" y="355600"/>
                  <a:pt x="172720" y="359410"/>
                </a:cubicBezTo>
                <a:lnTo>
                  <a:pt x="172720" y="360680"/>
                </a:lnTo>
                <a:lnTo>
                  <a:pt x="1106734" y="360680"/>
                </a:lnTo>
                <a:cubicBezTo>
                  <a:pt x="1205793" y="360680"/>
                  <a:pt x="1287073" y="279400"/>
                  <a:pt x="1287073" y="180340"/>
                </a:cubicBezTo>
                <a:close/>
              </a:path>
            </a:pathLst>
          </a:custGeom>
          <a:solidFill>
            <a:srgbClr val="2A44DF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defTabSz="457200"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650" y="2183798"/>
            <a:ext cx="3212898" cy="3208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79350" y="1601816"/>
            <a:ext cx="139938" cy="99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4350" y="1371600"/>
            <a:ext cx="560664" cy="55996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5340725" y="1601816"/>
            <a:ext cx="1799698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457200">
              <a:lnSpc>
                <a:spcPct val="120008"/>
              </a:lnSpc>
              <a:buClr>
                <a:srgbClr val="000000"/>
              </a:buClr>
            </a:pPr>
            <a:r>
              <a:rPr lang="en-US" b="1" kern="0" dirty="0">
                <a:solidFill>
                  <a:srgbClr val="EFF3F6"/>
                </a:solidFill>
                <a:latin typeface="Roboto"/>
                <a:ea typeface="Roboto"/>
                <a:cs typeface="Roboto"/>
                <a:sym typeface="Roboto"/>
              </a:rPr>
              <a:t>Paul Amadeus Lane</a:t>
            </a:r>
            <a:endParaRPr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2" name="Google Shape;92;p13"/>
          <p:cNvGrpSpPr/>
          <p:nvPr/>
        </p:nvGrpSpPr>
        <p:grpSpPr>
          <a:xfrm>
            <a:off x="3775529" y="2508298"/>
            <a:ext cx="4573741" cy="2747886"/>
            <a:chOff x="-332485" y="-407273"/>
            <a:chExt cx="9860981" cy="4786786"/>
          </a:xfrm>
        </p:grpSpPr>
        <p:sp>
          <p:nvSpPr>
            <p:cNvPr id="93" name="Google Shape;93;p13"/>
            <p:cNvSpPr txBox="1"/>
            <p:nvPr/>
          </p:nvSpPr>
          <p:spPr>
            <a:xfrm>
              <a:off x="0" y="-407273"/>
              <a:ext cx="9528496" cy="15019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457200">
                <a:lnSpc>
                  <a:spcPct val="120000"/>
                </a:lnSpc>
                <a:buClr>
                  <a:srgbClr val="000000"/>
                </a:buClr>
              </a:pPr>
              <a:r>
                <a:rPr lang="en-US" sz="3050" b="1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Who am I?</a:t>
              </a:r>
              <a:endParaRPr sz="7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94;p13"/>
            <p:cNvSpPr txBox="1"/>
            <p:nvPr/>
          </p:nvSpPr>
          <p:spPr>
            <a:xfrm>
              <a:off x="-332485" y="739100"/>
              <a:ext cx="9528599" cy="3640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457200">
                <a:lnSpc>
                  <a:spcPct val="139958"/>
                </a:lnSpc>
                <a:buClr>
                  <a:srgbClr val="000000"/>
                </a:buClr>
              </a:pPr>
              <a:r>
                <a:rPr lang="en-US" b="1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Entrepreneur </a:t>
              </a:r>
              <a:r>
                <a:rPr lang="en-US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algn="ctr" defTabSz="457200">
                <a:lnSpc>
                  <a:spcPct val="139958"/>
                </a:lnSpc>
                <a:buClr>
                  <a:srgbClr val="000000"/>
                </a:buClr>
              </a:pPr>
              <a:r>
                <a:rPr lang="en-US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Gaming, Tech &amp; Medical Accessibility Advisor  Journalist – Content Creator – Brand Ambassador</a:t>
              </a:r>
              <a:endParaRPr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algn="ctr" defTabSz="457200">
                <a:lnSpc>
                  <a:spcPct val="139958"/>
                </a:lnSpc>
                <a:buClr>
                  <a:srgbClr val="000000"/>
                </a:buClr>
              </a:pPr>
              <a:r>
                <a:rPr lang="en-US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C-6 Quadriplegic since 1993</a:t>
              </a:r>
              <a:endParaRPr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algn="ctr" defTabSz="457200">
                <a:lnSpc>
                  <a:spcPct val="139958"/>
                </a:lnSpc>
                <a:buClr>
                  <a:srgbClr val="000000"/>
                </a:buClr>
              </a:pPr>
              <a:endParaRPr sz="7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" name="Google Shape;88;p13" descr="Picture of Paul Amadeus Lane sitting with posing for the camara sitting with a woman.  "/>
          <p:cNvSpPr/>
          <p:nvPr/>
        </p:nvSpPr>
        <p:spPr>
          <a:xfrm>
            <a:off x="794682" y="2353595"/>
            <a:ext cx="2710518" cy="2613296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cubicBezTo>
                  <a:pt x="6350000" y="394970"/>
                  <a:pt x="6350000" y="39497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5955030" y="6351270"/>
                </a:ln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ubicBezTo>
                  <a:pt x="0" y="5955030"/>
                  <a:pt x="0" y="5955030"/>
                  <a:pt x="0" y="595503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8895" r="-71160" b="-18"/>
            </a:stretch>
          </a:blip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defTabSz="457200"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2325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/>
          <p:nvPr/>
        </p:nvSpPr>
        <p:spPr>
          <a:xfrm>
            <a:off x="2278204" y="937125"/>
            <a:ext cx="45876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Clr>
                <a:srgbClr val="000000"/>
              </a:buClr>
            </a:pPr>
            <a:r>
              <a:rPr lang="en-US" sz="3750" b="1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Brands Worked With</a:t>
            </a:r>
            <a:endParaRPr sz="7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4572000" y="3283570"/>
            <a:ext cx="1579800" cy="150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40000"/>
              </a:lnSpc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6459653" y="4174438"/>
            <a:ext cx="1495650" cy="150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40000"/>
              </a:lnSpc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6459641" y="2441253"/>
            <a:ext cx="17370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1" defTabSz="457200">
              <a:lnSpc>
                <a:spcPct val="120000"/>
              </a:lnSpc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1308015" y="1763407"/>
            <a:ext cx="23796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4" name="Google Shape;104;p14" descr="Play station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0763"/>
            <a:ext cx="3358139" cy="197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 descr="Google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4969" y="2078276"/>
            <a:ext cx="2425488" cy="1820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 descr="Android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29513" y="2009488"/>
            <a:ext cx="2203088" cy="1975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475" y="4462775"/>
            <a:ext cx="3207963" cy="1068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 descr="Pride/Quantum logo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58138" y="4532450"/>
            <a:ext cx="2672637" cy="877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Abilities Expo logo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78000" y="4480238"/>
            <a:ext cx="2506117" cy="981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2325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15"/>
          <p:cNvGrpSpPr/>
          <p:nvPr/>
        </p:nvGrpSpPr>
        <p:grpSpPr>
          <a:xfrm>
            <a:off x="3726407" y="2604096"/>
            <a:ext cx="4806644" cy="3715575"/>
            <a:chOff x="7111936" y="-137538"/>
            <a:chExt cx="12817717" cy="9908196"/>
          </a:xfrm>
        </p:grpSpPr>
        <p:sp>
          <p:nvSpPr>
            <p:cNvPr id="116" name="Google Shape;116;p15"/>
            <p:cNvSpPr txBox="1"/>
            <p:nvPr/>
          </p:nvSpPr>
          <p:spPr>
            <a:xfrm>
              <a:off x="8434549" y="-137538"/>
              <a:ext cx="7147800" cy="11818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defTabSz="457200">
                <a:lnSpc>
                  <a:spcPct val="120000"/>
                </a:lnSpc>
                <a:buClr>
                  <a:srgbClr val="000000"/>
                </a:buClr>
              </a:pPr>
              <a:r>
                <a:rPr lang="en-US" sz="2400" b="1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Want to Connect?</a:t>
              </a:r>
              <a:endParaRPr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5"/>
            <p:cNvSpPr txBox="1"/>
            <p:nvPr/>
          </p:nvSpPr>
          <p:spPr>
            <a:xfrm>
              <a:off x="7111936" y="1596114"/>
              <a:ext cx="12817717" cy="8174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defTabSz="457200">
                <a:lnSpc>
                  <a:spcPct val="139958"/>
                </a:lnSpc>
                <a:buClr>
                  <a:srgbClr val="000000"/>
                </a:buClr>
              </a:pPr>
              <a:r>
                <a:rPr lang="en-US" sz="2400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www.Amadeus4thmedia.com</a:t>
              </a:r>
              <a:endParaRPr sz="2400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defTabSz="45720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2400" kern="0" dirty="0">
                  <a:solidFill>
                    <a:srgbClr val="FFFFFF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www.paulamadeuslane.com</a:t>
              </a:r>
              <a:endParaRPr sz="2400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defTabSz="45720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2400" kern="0" dirty="0" err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Amadeus@</a:t>
              </a:r>
              <a:r>
                <a:rPr lang="en-US" sz="2400" kern="0" dirty="0" err="1">
                  <a:solidFill>
                    <a:srgbClr val="FFFFFF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paulamadeuslane.com</a:t>
              </a:r>
              <a:endParaRPr sz="2400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57150" marR="57150" defTabSz="457200">
                <a:lnSpc>
                  <a:spcPct val="130434"/>
                </a:lnSpc>
                <a:buClr>
                  <a:srgbClr val="000000"/>
                </a:buClr>
              </a:pPr>
              <a:endParaRPr sz="2400" kern="0" dirty="0">
                <a:solidFill>
                  <a:srgbClr val="FFFFFF"/>
                </a:solidFill>
                <a:highlight>
                  <a:srgbClr val="000000"/>
                </a:highlight>
                <a:latin typeface="Roboto"/>
                <a:ea typeface="Roboto"/>
                <a:cs typeface="Roboto"/>
                <a:sym typeface="Roboto"/>
              </a:endParaRPr>
            </a:p>
            <a:p>
              <a:pPr defTabSz="457200">
                <a:lnSpc>
                  <a:spcPct val="140000"/>
                </a:lnSpc>
                <a:buClr>
                  <a:srgbClr val="000000"/>
                </a:buClr>
              </a:pPr>
              <a:endParaRPr sz="2400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defTabSz="457200">
                <a:lnSpc>
                  <a:spcPct val="140000"/>
                </a:lnSpc>
                <a:buClr>
                  <a:srgbClr val="000000"/>
                </a:buClr>
              </a:pPr>
              <a:endParaRPr sz="2400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8" name="Google Shape;118;p15"/>
          <p:cNvSpPr txBox="1"/>
          <p:nvPr/>
        </p:nvSpPr>
        <p:spPr>
          <a:xfrm>
            <a:off x="4572000" y="3283570"/>
            <a:ext cx="1579800" cy="150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40000"/>
              </a:lnSpc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6393941" y="4699925"/>
            <a:ext cx="1495650" cy="150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40000"/>
              </a:lnSpc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0" name="Google Shape;120;p15"/>
          <p:cNvGrpSpPr/>
          <p:nvPr/>
        </p:nvGrpSpPr>
        <p:grpSpPr>
          <a:xfrm>
            <a:off x="4572000" y="822438"/>
            <a:ext cx="4396868" cy="5497233"/>
            <a:chOff x="-3887495" y="352119"/>
            <a:chExt cx="8910858" cy="10154255"/>
          </a:xfrm>
        </p:grpSpPr>
        <p:sp>
          <p:nvSpPr>
            <p:cNvPr id="121" name="Google Shape;121;p15"/>
            <p:cNvSpPr txBox="1"/>
            <p:nvPr/>
          </p:nvSpPr>
          <p:spPr>
            <a:xfrm>
              <a:off x="-3887495" y="352119"/>
              <a:ext cx="8211438" cy="818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1" defTabSz="457200">
                <a:lnSpc>
                  <a:spcPct val="120000"/>
                </a:lnSpc>
                <a:buClr>
                  <a:srgbClr val="000000"/>
                </a:buClr>
              </a:pPr>
              <a:r>
                <a:rPr lang="en-US" sz="2400" b="1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Paul </a:t>
              </a:r>
              <a:r>
                <a:rPr lang="en-US" sz="2400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Roboto"/>
                  <a:cs typeface="Calibri" panose="020F0502020204030204" pitchFamily="34" charset="0"/>
                  <a:sym typeface="Roboto"/>
                </a:rPr>
                <a:t>Amadeus</a:t>
              </a:r>
              <a:r>
                <a:rPr lang="en-US" sz="2400" b="1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 Lane</a:t>
              </a:r>
              <a:endParaRPr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5"/>
            <p:cNvSpPr txBox="1"/>
            <p:nvPr/>
          </p:nvSpPr>
          <p:spPr>
            <a:xfrm>
              <a:off x="-1646443" y="8874745"/>
              <a:ext cx="6669806" cy="1631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defTabSz="457200">
                <a:lnSpc>
                  <a:spcPct val="140000"/>
                </a:lnSpc>
                <a:buClr>
                  <a:srgbClr val="000000"/>
                </a:buClr>
              </a:pPr>
              <a:endParaRPr sz="7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defTabSz="45720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2400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@</a:t>
              </a:r>
              <a:r>
                <a:rPr lang="en-US" sz="2400" kern="0" dirty="0" err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paulamadeuslane</a:t>
              </a:r>
              <a:endParaRPr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defTabSz="457200">
                <a:lnSpc>
                  <a:spcPct val="140000"/>
                </a:lnSpc>
                <a:buClr>
                  <a:srgbClr val="000000"/>
                </a:buClr>
              </a:pPr>
              <a:endParaRPr sz="1000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4" name="Google Shape;114;p15" descr="Photo of Paul Amadeus Lane&#10;"/>
          <p:cNvSpPr/>
          <p:nvPr/>
        </p:nvSpPr>
        <p:spPr>
          <a:xfrm>
            <a:off x="-1" y="899062"/>
            <a:ext cx="2873829" cy="2384508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cubicBezTo>
                  <a:pt x="6350000" y="394970"/>
                  <a:pt x="6350000" y="39497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5955030" y="6351270"/>
                </a:ln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ubicBezTo>
                  <a:pt x="0" y="5955030"/>
                  <a:pt x="0" y="5955030"/>
                  <a:pt x="0" y="595503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11069" b="-38337"/>
            </a:stretch>
          </a:blip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defTabSz="457200"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1308015" y="1763407"/>
            <a:ext cx="23796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4" name="Google Shape;12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9357" y="5184721"/>
            <a:ext cx="1337663" cy="1401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recious Perez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Precious Perez</a:t>
            </a:r>
          </a:p>
        </p:txBody>
      </p:sp>
      <p:sp>
        <p:nvSpPr>
          <p:cNvPr id="153" name="Artist, Educator, and Disability Advocate, VP at RAMPD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2400" dirty="0"/>
              <a:t>Artist, Educator, and Disability Advocate, VP at RAMPD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About M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b="1" dirty="0"/>
              <a:t>About Me</a:t>
            </a:r>
          </a:p>
        </p:txBody>
      </p:sp>
      <p:sp>
        <p:nvSpPr>
          <p:cNvPr id="157" name="Blind latina woman, dark curly hair…"/>
          <p:cNvSpPr txBox="1">
            <a:spLocks noGrp="1"/>
          </p:cNvSpPr>
          <p:nvPr>
            <p:ph type="body" idx="1"/>
          </p:nvPr>
        </p:nvSpPr>
        <p:spPr>
          <a:xfrm>
            <a:off x="359229" y="1470725"/>
            <a:ext cx="8239125" cy="309600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dirty="0"/>
              <a:t>Blind </a:t>
            </a:r>
            <a:r>
              <a:rPr dirty="0" err="1"/>
              <a:t>latina</a:t>
            </a:r>
            <a:r>
              <a:rPr dirty="0"/>
              <a:t> woman, dark curly hair</a:t>
            </a:r>
          </a:p>
          <a:p>
            <a:r>
              <a:rPr dirty="0"/>
              <a:t>Professional music artist, CEO of Precious Perez Music LLC</a:t>
            </a:r>
          </a:p>
          <a:p>
            <a:r>
              <a:rPr dirty="0"/>
              <a:t>Berklee grad, Double Bachelors degree in music ed and Performance</a:t>
            </a:r>
          </a:p>
          <a:p>
            <a:r>
              <a:rPr dirty="0"/>
              <a:t>VP at RAMPD(Recording Artists and Music Professionals with Disabilities)</a:t>
            </a:r>
          </a:p>
          <a:p>
            <a:r>
              <a:rPr dirty="0"/>
              <a:t>Recording Academy Member</a:t>
            </a:r>
          </a:p>
          <a:p>
            <a:r>
              <a:rPr dirty="0"/>
              <a:t>Disability advocate, actress, and author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Why I Do What I Do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811486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b="1" dirty="0"/>
              <a:t>Why I Do What I Do</a:t>
            </a:r>
          </a:p>
        </p:txBody>
      </p:sp>
      <p:sp>
        <p:nvSpPr>
          <p:cNvPr id="161" name="Music is my passion, but also a vehicle for social change/impact…"/>
          <p:cNvSpPr txBox="1">
            <a:spLocks noGrp="1"/>
          </p:cNvSpPr>
          <p:nvPr>
            <p:ph type="body" idx="1"/>
          </p:nvPr>
        </p:nvSpPr>
        <p:spPr>
          <a:xfrm>
            <a:off x="228600" y="1621971"/>
            <a:ext cx="8403771" cy="361585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sz="2400" dirty="0"/>
              <a:t>Music is my passion, but also a vehicle for social change/impact</a:t>
            </a:r>
          </a:p>
          <a:p>
            <a:r>
              <a:rPr sz="2400" dirty="0"/>
              <a:t>Representation matters, creating space for all the communities I represent</a:t>
            </a:r>
          </a:p>
          <a:p>
            <a:r>
              <a:rPr sz="2400" dirty="0"/>
              <a:t>Leave the world better than I found it</a:t>
            </a:r>
          </a:p>
          <a:p>
            <a:r>
              <a:rPr sz="2400" dirty="0"/>
              <a:t>Giving back while doing what I </a:t>
            </a:r>
            <a:r>
              <a:rPr sz="2400" dirty="0" smtClean="0"/>
              <a:t>love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b="1" dirty="0" err="1">
                <a:solidFill>
                  <a:srgbClr val="222222"/>
                </a:solidFill>
                <a:latin typeface="Arial" panose="020B0604020202020204" pitchFamily="34" charset="0"/>
              </a:rPr>
              <a:t>Rampd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is </a:t>
            </a:r>
            <a:r>
              <a:rPr lang="en-US" sz="2400" dirty="0">
                <a:solidFill>
                  <a:srgbClr val="1155CC"/>
                </a:solidFill>
                <a:latin typeface="Arial" panose="020B0604020202020204" pitchFamily="34" charset="0"/>
                <a:hlinkClick r:id="rId2"/>
              </a:rPr>
              <a:t>rampd.org</a:t>
            </a:r>
            <a:endParaRPr lang="en-US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Precious Perez website: </a:t>
            </a:r>
            <a:r>
              <a:rPr lang="en-US" sz="2400" dirty="0">
                <a:solidFill>
                  <a:srgbClr val="1155CC"/>
                </a:solidFill>
                <a:latin typeface="Arial" panose="020B0604020202020204" pitchFamily="34" charset="0"/>
                <a:hlinkClick r:id="rId3"/>
              </a:rPr>
              <a:t>preciousperezmusica.com</a:t>
            </a:r>
            <a:endParaRPr lang="en-US" sz="2400" dirty="0"/>
          </a:p>
          <a:p>
            <a:endParaRPr sz="24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6C9D892-8FFE-3A5D-FD5B-885F2DD1F3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707572"/>
            <a:ext cx="73152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400" b="1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Housekeeping I: Captioning</a:t>
            </a:r>
            <a:r>
              <a:rPr lang="en-US" altLang="en-US" sz="4400" b="1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1153295-416D-9238-F600-B1FA14C572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1828799"/>
            <a:ext cx="7772400" cy="432162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If you wish to personalize the captioning: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tx1"/>
                </a:solidFill>
              </a:rPr>
              <a:t>We have sign language interpreters. You should be able to pin them to your screen.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tx1"/>
                </a:solidFill>
              </a:rPr>
              <a:t>Alternatively, Click the “Live Transcript” button on the Zoom panel to find the Hide Captions </a:t>
            </a:r>
            <a:r>
              <a:rPr lang="en-US" altLang="en-US" sz="2400" dirty="0" smtClean="0">
                <a:solidFill>
                  <a:schemeClr val="tx1"/>
                </a:solidFill>
              </a:rPr>
              <a:t>option or </a:t>
            </a:r>
            <a:r>
              <a:rPr lang="en-US" altLang="en-US" sz="2400" dirty="0">
                <a:solidFill>
                  <a:schemeClr val="tx1"/>
                </a:solidFill>
              </a:rPr>
              <a:t>adjust caption size under the “subtitle settings...” option.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 descr="Ability360 logo">
            <a:extLst>
              <a:ext uri="{FF2B5EF4-FFF2-40B4-BE49-F238E27FC236}">
                <a16:creationId xmlns:a16="http://schemas.microsoft.com/office/drawing/2014/main" id="{82A48324-9AB3-861F-C038-0BC9B376FD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95143" y="6150428"/>
            <a:ext cx="2451100" cy="29413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6C9D892-8FFE-3A5D-FD5B-885F2DD1F3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35000" y="596900"/>
            <a:ext cx="7315200" cy="762000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B0F0"/>
                </a:solidFill>
              </a:rPr>
              <a:t>Questions and Answers</a:t>
            </a:r>
          </a:p>
        </p:txBody>
      </p:sp>
      <p:pic>
        <p:nvPicPr>
          <p:cNvPr id="2" name="Picture - Image of three dice with &quot;Q&quot; (for questions), &quot;&amp;&quot; (for and), and &quot;A&quot; (for answers)" descr="Three cubes with &quot;Q &amp; A&quot; written on them.">
            <a:extLst>
              <a:ext uri="{FF2B5EF4-FFF2-40B4-BE49-F238E27FC236}">
                <a16:creationId xmlns:a16="http://schemas.microsoft.com/office/drawing/2014/main" id="{78F4D6AA-CDAF-47F0-F59F-7B6B20F10A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7"/>
          <a:stretch/>
        </p:blipFill>
        <p:spPr bwMode="auto">
          <a:xfrm>
            <a:off x="317559" y="2071896"/>
            <a:ext cx="5054509" cy="326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bility360 logo">
            <a:extLst>
              <a:ext uri="{FF2B5EF4-FFF2-40B4-BE49-F238E27FC236}">
                <a16:creationId xmlns:a16="http://schemas.microsoft.com/office/drawing/2014/main" id="{4EE97D96-9319-93FC-07B3-9A88D17C37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19649" y="6100304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742A2A4-2C0D-6B2D-5114-42C2AE7D89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8585" y="777240"/>
            <a:ext cx="7924800" cy="56007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solidFill>
                  <a:srgbClr val="00B0F0"/>
                </a:solidFill>
              </a:rPr>
              <a:t>Resources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E63E95-4824-7599-5DE8-1A754AC40AE2}"/>
              </a:ext>
            </a:extLst>
          </p:cNvPr>
          <p:cNvSpPr txBox="1"/>
          <p:nvPr/>
        </p:nvSpPr>
        <p:spPr>
          <a:xfrm>
            <a:off x="108585" y="1474470"/>
            <a:ext cx="8698230" cy="3838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2Gether-International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https://www.2gether-international.org/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12121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Disability small business start-up and accelerator program, holds virtual peer-to-peer support group meetings, workshops and career coaching while offering one-to-one mentoring opportunities and referral services to support entrepreneurs with disabilities.  Visit website for application requirements.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12121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Arizona@Work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https://arizonaatwork.com/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Arizona’s American Job Center has no-cost employment readiness services.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their website you can research job market trends, wages by occupation, and other analytics to inform your business plan development. 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01B0E3AF-90A7-6E7E-5146-CDFD327F38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19649" y="6100304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77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742A2A4-2C0D-6B2D-5114-42C2AE7D89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1470" y="543148"/>
            <a:ext cx="7924800" cy="56007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solidFill>
                  <a:srgbClr val="00B0F0"/>
                </a:solidFill>
              </a:rPr>
              <a:t>Resources</a:t>
            </a:r>
            <a:r>
              <a:rPr lang="en-US" altLang="en-US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E63E95-4824-7599-5DE8-1A754AC40AE2}"/>
              </a:ext>
            </a:extLst>
          </p:cNvPr>
          <p:cNvSpPr txBox="1"/>
          <p:nvPr/>
        </p:nvSpPr>
        <p:spPr>
          <a:xfrm>
            <a:off x="222885" y="1349457"/>
            <a:ext cx="8698230" cy="386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Job Accommodation Network JAN 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consultants handle inquiries related to self-employment and small business development for people with disabilities. This includes referrals regarding business planning, financing strategies, marketing research, disability-specific programs, income supports and benefits planning, e-commerce, independent contracting, home-based business options, and small business initiatives for disabled veterans.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https://askjan.org/topics/Entrepreneurship.cfm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U.S. Small Business Administration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https://www.sba.gov/business-guide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Steps to Starting Your Small Business Guide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on business plans, funding suggestions etc.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A212095E-8B8E-13CD-1666-462AA4CB44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19649" y="6100304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38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742A2A4-2C0D-6B2D-5114-42C2AE7D89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47526" y="587375"/>
            <a:ext cx="7924800" cy="56007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solidFill>
                  <a:srgbClr val="00B0F0"/>
                </a:solidFill>
              </a:rPr>
              <a:t>Resources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247309-1E0C-7223-0031-3D9823D4460B}"/>
              </a:ext>
            </a:extLst>
          </p:cNvPr>
          <p:cNvSpPr txBox="1"/>
          <p:nvPr/>
        </p:nvSpPr>
        <p:spPr>
          <a:xfrm>
            <a:off x="194310" y="1668642"/>
            <a:ext cx="8949690" cy="4431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Phoenix Women Business Center</a:t>
            </a:r>
            <a:endParaRPr lang="en-US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https://phoenixwbc.org/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counseling, training, business assistance and access to capital for women looking to grow or start their company.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Greater Phoenix SCORE</a:t>
            </a:r>
            <a:endParaRPr lang="en-US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https://greaterphoenix.score.org/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Demand Training, in person and virtual webinars, and access to mentorship to support in development of a business plan and starting a small business.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Arizona Small Business Development Center</a:t>
            </a:r>
            <a:endParaRPr lang="en-US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https://azsbdc.net/how-we-help/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Ongoing resources and training for small business.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455B6805-EB8F-1A43-EFDD-397BA115F0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619649" y="6100304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23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742A2A4-2C0D-6B2D-5114-42C2AE7D89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8585" y="536584"/>
            <a:ext cx="7924800" cy="56007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solidFill>
                  <a:srgbClr val="00B0F0"/>
                </a:solidFill>
              </a:rPr>
              <a:t>Resources</a:t>
            </a:r>
            <a:r>
              <a:rPr lang="en-US" altLang="en-US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E63E95-4824-7599-5DE8-1A754AC40AE2}"/>
              </a:ext>
            </a:extLst>
          </p:cNvPr>
          <p:cNvSpPr txBox="1"/>
          <p:nvPr/>
        </p:nvSpPr>
        <p:spPr>
          <a:xfrm>
            <a:off x="108585" y="1096654"/>
            <a:ext cx="8698230" cy="5126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DreamBuilder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www.dreambuilder.org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 online learning program developed for women who want to start or grow their own business.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Center for Disability Entrepreneurship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https://www.viscardicenter.org/entrepreneurship/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with curriculum for any person with a disability looking to launch or expand a business. Visit website to see if accepting new applications.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Disability Small Business Hub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https://www.disabilitysmallbusiness.org/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collaboration between the National Disability Institute and the U.S. Small Business Administration.  Provides current resources, podcasts, trainings, and events to start, build, and grow your small business.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CC995EE7-14BF-179F-A15F-F4FBB62E9D4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456615" y="6174528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5544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742A2A4-2C0D-6B2D-5114-42C2AE7D89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8585" y="536584"/>
            <a:ext cx="7924800" cy="56007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solidFill>
                  <a:srgbClr val="00B0F0"/>
                </a:solidFill>
              </a:rPr>
              <a:t>Resources</a:t>
            </a:r>
            <a:r>
              <a:rPr lang="en-US" altLang="en-US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E63E95-4824-7599-5DE8-1A754AC40AE2}"/>
              </a:ext>
            </a:extLst>
          </p:cNvPr>
          <p:cNvSpPr txBox="1"/>
          <p:nvPr/>
        </p:nvSpPr>
        <p:spPr>
          <a:xfrm>
            <a:off x="108585" y="1096654"/>
            <a:ext cx="8698230" cy="3433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r>
              <a:rPr lang="en-US" b="1" dirty="0">
                <a:solidFill>
                  <a:srgbClr val="0E10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Securing Your Financial Future Toolkit</a:t>
            </a:r>
            <a:r>
              <a:rPr lang="en-US" dirty="0">
                <a:solidFill>
                  <a:srgbClr val="4A6E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dirty="0">
                <a:solidFill>
                  <a:srgbClr val="4A6EE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www.dol.gov/agencies/ebsa/secure-your-financial-future</a:t>
            </a:r>
            <a:r>
              <a:rPr lang="en-US" dirty="0">
                <a:solidFill>
                  <a:srgbClr val="4A6EE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dirty="0">
                <a:solidFill>
                  <a:srgbClr val="0E10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Securing Your Financial Future Toolkit was developed by U.S. Department    </a:t>
            </a:r>
            <a:r>
              <a:rPr lang="en-US" dirty="0">
                <a:solidFill>
                  <a:srgbClr val="0E1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solidFill>
                  <a:srgbClr val="0E10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 Labor’s Office of Disability Employment Policy (ODEP) and Employee Benefits Security Administration (EBSA). It’s a guide for people with disabilities who strive to obtain or maintain employment and achieve financial stability. 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4825">
              <a:lnSpc>
                <a:spcPct val="107000"/>
              </a:lnSpc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Center for Disability Entrepreneurship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https://www.viscardicenter.org/entrepreneurship/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with curriculum for any person with a disability looking to launch or expand a business. Visit website to see if accepting new applications.</a:t>
            </a:r>
          </a:p>
        </p:txBody>
      </p:sp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CC995EE7-14BF-179F-A15F-F4FBB62E9D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56615" y="6174528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17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of a colorful thank you.">
            <a:extLst>
              <a:ext uri="{FF2B5EF4-FFF2-40B4-BE49-F238E27FC236}">
                <a16:creationId xmlns:a16="http://schemas.microsoft.com/office/drawing/2014/main" id="{5A5426A1-F425-92A2-07F1-B8F064683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326" y="19193"/>
            <a:ext cx="4384284" cy="23723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E63E95-4824-7599-5DE8-1A754AC40AE2}"/>
              </a:ext>
            </a:extLst>
          </p:cNvPr>
          <p:cNvSpPr txBox="1"/>
          <p:nvPr/>
        </p:nvSpPr>
        <p:spPr>
          <a:xfrm>
            <a:off x="108585" y="1096654"/>
            <a:ext cx="8698230" cy="5400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the QR code below to register for our next  webinar on March 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Reach out to Ability360 or any of our presenters with follow-up questions.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Qr code">
            <a:extLst>
              <a:ext uri="{FF2B5EF4-FFF2-40B4-BE49-F238E27FC236}">
                <a16:creationId xmlns:a16="http://schemas.microsoft.com/office/drawing/2014/main" id="{AE81EA11-E706-D2F4-BB8D-647BB2D4A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017" y="3796784"/>
            <a:ext cx="1513406" cy="153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CC995EE7-14BF-179F-A15F-F4FBB62E9D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56615" y="6174528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50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6C9D892-8FFE-3A5D-FD5B-885F2DD1F3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484352"/>
            <a:ext cx="73152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400" b="1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Housekeeping II: Questions</a:t>
            </a:r>
            <a:r>
              <a:rPr lang="en-US" altLang="en-US" sz="4400" b="1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1153295-416D-9238-F600-B1FA14C572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231696"/>
            <a:ext cx="4822371" cy="3635704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Content questions? 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Click on the </a:t>
            </a:r>
            <a:r>
              <a:rPr lang="en-US" sz="2400" dirty="0">
                <a:solidFill>
                  <a:prstClr val="black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chat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 button and type in your question.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Tech support questions?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Type your question in the Chat box.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2" name="Picture - Raised hands" descr="Illustration of multiple colorful raised hands.">
            <a:extLst>
              <a:ext uri="{FF2B5EF4-FFF2-40B4-BE49-F238E27FC236}">
                <a16:creationId xmlns:a16="http://schemas.microsoft.com/office/drawing/2014/main" id="{188E7C54-5C32-9019-A3F7-56F02805F6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92"/>
          <a:stretch/>
        </p:blipFill>
        <p:spPr>
          <a:xfrm>
            <a:off x="5323114" y="2231696"/>
            <a:ext cx="3820886" cy="241496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Picture 2" descr="Ability360 logo">
            <a:extLst>
              <a:ext uri="{FF2B5EF4-FFF2-40B4-BE49-F238E27FC236}">
                <a16:creationId xmlns:a16="http://schemas.microsoft.com/office/drawing/2014/main" id="{C9CF037F-9116-DE90-85AB-DB5A6AE502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95143" y="6150428"/>
            <a:ext cx="2451100" cy="29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31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6C9D892-8FFE-3A5D-FD5B-885F2DD1F3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408214"/>
            <a:ext cx="73152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solidFill>
                  <a:srgbClr val="00B0F0"/>
                </a:solidFill>
              </a:rPr>
              <a:t>Welcome</a:t>
            </a:r>
            <a:r>
              <a:rPr lang="en-US" altLang="en-US" dirty="0">
                <a:solidFill>
                  <a:srgbClr val="00B0F0"/>
                </a:solidFill>
              </a:rPr>
              <a:t>  </a:t>
            </a:r>
          </a:p>
        </p:txBody>
      </p:sp>
      <p:sp>
        <p:nvSpPr>
          <p:cNvPr id="13315" name="Rectangle 3" descr="Photo of Haben Girma  in a red dress and Blue background ">
            <a:extLst>
              <a:ext uri="{FF2B5EF4-FFF2-40B4-BE49-F238E27FC236}">
                <a16:creationId xmlns:a16="http://schemas.microsoft.com/office/drawing/2014/main" id="{71153295-416D-9238-F600-B1FA14C572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712027" y="3232986"/>
            <a:ext cx="5159829" cy="3151415"/>
          </a:xfrm>
        </p:spPr>
        <p:txBody>
          <a:bodyPr>
            <a:normAutofit fontScale="47500" lnSpcReduction="20000"/>
          </a:bodyPr>
          <a:lstStyle/>
          <a:p>
            <a:pPr defTabSz="685800" eaLnBrk="1" fontAlgn="auto" hangingPunct="1">
              <a:spcBef>
                <a:spcPts val="750"/>
              </a:spcBef>
              <a:spcAft>
                <a:spcPts val="750"/>
              </a:spcAft>
              <a:defRPr/>
            </a:pPr>
            <a:endParaRPr lang="en-US" altLang="en-US" sz="2400" dirty="0">
              <a:solidFill>
                <a:schemeClr val="tx1"/>
              </a:solidFill>
            </a:endParaRPr>
          </a:p>
          <a:p>
            <a:pPr defTabSz="685800" eaLnBrk="1" fontAlgn="auto" hangingPunct="1">
              <a:spcBef>
                <a:spcPts val="750"/>
              </a:spcBef>
              <a:spcAft>
                <a:spcPts val="750"/>
              </a:spcAft>
              <a:defRPr/>
            </a:pPr>
            <a:endParaRPr lang="en-US" altLang="en-US" sz="2400" dirty="0"/>
          </a:p>
          <a:p>
            <a:pPr defTabSz="685800" eaLnBrk="1" fontAlgn="auto" hangingPunct="1">
              <a:spcBef>
                <a:spcPts val="750"/>
              </a:spcBef>
              <a:spcAft>
                <a:spcPts val="750"/>
              </a:spcAft>
              <a:defRPr/>
            </a:pPr>
            <a:endParaRPr lang="en-US" altLang="en-US" sz="2400" dirty="0">
              <a:solidFill>
                <a:schemeClr val="tx1"/>
              </a:solidFill>
            </a:endParaRPr>
          </a:p>
          <a:p>
            <a:pPr defTabSz="685800" eaLnBrk="1" fontAlgn="auto" hangingPunct="1">
              <a:spcBef>
                <a:spcPts val="750"/>
              </a:spcBef>
              <a:spcAft>
                <a:spcPts val="750"/>
              </a:spcAft>
              <a:defRPr/>
            </a:pPr>
            <a:endParaRPr lang="en-US" altLang="en-US" sz="24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Aft>
                <a:spcPts val="750"/>
              </a:spcAft>
              <a:defRPr/>
            </a:pPr>
            <a:r>
              <a:rPr lang="en-US" altLang="en-US" sz="5100" b="1" dirty="0" err="1"/>
              <a:t>Haben</a:t>
            </a:r>
            <a:r>
              <a:rPr lang="en-US" altLang="en-US" sz="5100" b="1" dirty="0"/>
              <a:t> </a:t>
            </a:r>
            <a:r>
              <a:rPr lang="en-US" altLang="en-US" sz="5100" b="1" dirty="0" err="1"/>
              <a:t>Girma</a:t>
            </a:r>
            <a:r>
              <a:rPr lang="en-US" altLang="en-US" sz="5100" b="1" dirty="0">
                <a:solidFill>
                  <a:schemeClr val="tx1"/>
                </a:solidFill>
              </a:rPr>
              <a:t>                                                      </a:t>
            </a:r>
            <a:r>
              <a:rPr lang="en-US" sz="5100" dirty="0">
                <a:solidFill>
                  <a:srgbClr val="500050"/>
                </a:solidFill>
              </a:rPr>
              <a:t> Civil Rights Lawyer/ Author</a:t>
            </a:r>
            <a:endParaRPr lang="en-US" altLang="en-US" sz="5100" dirty="0">
              <a:solidFill>
                <a:schemeClr val="tx1"/>
              </a:solidFill>
            </a:endParaRPr>
          </a:p>
          <a:p>
            <a:pPr marL="0" marR="0" lvl="0" indent="0" algn="l" defTabSz="685800" rtl="0" eaLnBrk="1" fontAlgn="auto" latinLnBrk="0" hangingPunct="1">
              <a:spcBef>
                <a:spcPts val="75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b="1" dirty="0">
              <a:solidFill>
                <a:prstClr val="black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685800" rtl="0" eaLnBrk="1" fontAlgn="auto" latinLnBrk="0" hangingPunct="1">
              <a:spcBef>
                <a:spcPts val="75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b="1" dirty="0">
                <a:solidFill>
                  <a:prstClr val="black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					</a:t>
            </a:r>
          </a:p>
          <a:p>
            <a:pPr marL="0" marR="0" lvl="0" indent="0" algn="l" defTabSz="685800" rtl="0" eaLnBrk="1" fontAlgn="auto" latinLnBrk="0" hangingPunct="1">
              <a:spcBef>
                <a:spcPts val="75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3" name="Picture 2" descr="Photo of Haben Girma  in a red dress and blue background.">
            <a:extLst>
              <a:ext uri="{FF2B5EF4-FFF2-40B4-BE49-F238E27FC236}">
                <a16:creationId xmlns:a16="http://schemas.microsoft.com/office/drawing/2014/main" id="{1558F639-AA48-B963-A14A-07635E3DEC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4340" y="1518557"/>
            <a:ext cx="3145971" cy="4718957"/>
          </a:xfrm>
          <a:prstGeom prst="rect">
            <a:avLst/>
          </a:prstGeom>
        </p:spPr>
      </p:pic>
      <p:pic>
        <p:nvPicPr>
          <p:cNvPr id="4" name="Picture 3" descr="Ability360 logo">
            <a:extLst>
              <a:ext uri="{FF2B5EF4-FFF2-40B4-BE49-F238E27FC236}">
                <a16:creationId xmlns:a16="http://schemas.microsoft.com/office/drawing/2014/main" id="{5BC346CD-7383-0C96-7E48-F071209B48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74057" y="6237514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94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6C9D892-8FFE-3A5D-FD5B-885F2DD1F3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3957" y="348343"/>
            <a:ext cx="7315200" cy="762000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B0F0"/>
                </a:solidFill>
              </a:rPr>
              <a:t>Learning Objectives 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1153295-416D-9238-F600-B1FA14C572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92734" y="1687286"/>
            <a:ext cx="5257800" cy="4060371"/>
          </a:xfrm>
        </p:spPr>
        <p:txBody>
          <a:bodyPr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Participants will learn strategies to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13122" marR="0" lvl="1" indent="-213122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560AF"/>
              </a:buClr>
              <a:buSzTx/>
              <a:buFont typeface="Arial" panose="020B0604020202020204" pitchFamily="34" charset="0"/>
              <a:buBlip>
                <a:blip r:embed="rId3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How to start a small business plan, key components of a small business plan.</a:t>
            </a:r>
          </a:p>
          <a:p>
            <a:pPr marL="213122" marR="0" lvl="1" indent="-213122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560AF"/>
              </a:buClr>
              <a:buSzTx/>
              <a:buFont typeface="Arial" panose="020B0604020202020204" pitchFamily="34" charset="0"/>
              <a:buBlip>
                <a:blip r:embed="rId3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Challenges to creating the business plan.</a:t>
            </a:r>
          </a:p>
          <a:p>
            <a:pPr marL="213122" marR="0" lvl="1" indent="-213122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560AF"/>
              </a:buClr>
              <a:buSzTx/>
              <a:buFont typeface="Arial" panose="020B0604020202020204" pitchFamily="34" charset="0"/>
              <a:buBlip>
                <a:blip r:embed="rId3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Resources to help you to start writing a small business plan (SCORE,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213122" marR="0" lvl="1" indent="-213122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560AF"/>
              </a:buClr>
              <a:buSzTx/>
              <a:buFont typeface="Arial" panose="020B0604020202020204" pitchFamily="34" charset="0"/>
              <a:buBlip>
                <a:blip r:embed="rId3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Panel of people with disabilities who started their own business will share their experiences.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A dart hitting the center of a target&#10;&#10;">
            <a:extLst>
              <a:ext uri="{FF2B5EF4-FFF2-40B4-BE49-F238E27FC236}">
                <a16:creationId xmlns:a16="http://schemas.microsoft.com/office/drawing/2014/main" id="{D2D5F9DB-7881-8A19-C68D-6B6E255CA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534" y="1404256"/>
            <a:ext cx="3393466" cy="4996543"/>
          </a:xfrm>
          <a:prstGeom prst="rect">
            <a:avLst/>
          </a:prstGeom>
        </p:spPr>
      </p:pic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49DCE118-877E-4504-A9C0-21542A5C2FA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74057" y="6237514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54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6C9D892-8FFE-3A5D-FD5B-885F2DD1F3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43890" y="274320"/>
            <a:ext cx="73152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solidFill>
                  <a:srgbClr val="00B0F0"/>
                </a:solidFill>
              </a:rPr>
              <a:t>Ability 360 –Who We Are 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1153295-416D-9238-F600-B1FA14C572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512277" y="3027408"/>
            <a:ext cx="5323113" cy="250371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b="1" dirty="0">
                <a:solidFill>
                  <a:schemeClr val="tx1"/>
                </a:solidFill>
              </a:rPr>
              <a:t>April Reed, LMSW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b="0" i="0" dirty="0">
                <a:solidFill>
                  <a:srgbClr val="500050"/>
                </a:solidFill>
                <a:effectLst/>
              </a:rPr>
              <a:t>Vice President of Advocacy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of April Reed. She has blond hair and is wearing glasses">
            <a:extLst>
              <a:ext uri="{FF2B5EF4-FFF2-40B4-BE49-F238E27FC236}">
                <a16:creationId xmlns:a16="http://schemas.microsoft.com/office/drawing/2014/main" id="{09324AA0-E995-D0C1-C893-4CAE9C228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10" y="1543050"/>
            <a:ext cx="3780473" cy="5040630"/>
          </a:xfrm>
          <a:prstGeom prst="rect">
            <a:avLst/>
          </a:prstGeom>
        </p:spPr>
      </p:pic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2C9ACE4C-F369-B6F1-E5A3-AB8E097C72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19649" y="6100304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022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6C9D892-8FFE-3A5D-FD5B-885F2DD1F3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432542"/>
            <a:ext cx="7315200" cy="762000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B0F0"/>
                </a:solidFill>
              </a:rPr>
              <a:t>Building Your Business Plan 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1153295-416D-9238-F600-B1FA14C572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8888" y="1814624"/>
            <a:ext cx="4452257" cy="4060371"/>
          </a:xfrm>
        </p:spPr>
        <p:txBody>
          <a:bodyPr>
            <a:normAutofit/>
          </a:bodyPr>
          <a:lstStyle/>
          <a:p>
            <a:r>
              <a:rPr lang="en-US" sz="2400" b="1" dirty="0"/>
              <a:t>National Collaborative on Workforce &amp; Disability for Youth Institute for Educational Leadership</a:t>
            </a:r>
          </a:p>
          <a:p>
            <a:endParaRPr lang="en-US" alt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hlinkClick r:id="rId3"/>
              </a:rPr>
              <a:t>ROAD TO SELFSUFFICIENCY A Guide to Entrepreneurship for Youth with Disabilities</a:t>
            </a:r>
            <a:endParaRPr lang="en-US" alt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DD6E35B-4E20-9147-F2EA-32E4D4330965}"/>
              </a:ext>
            </a:extLst>
          </p:cNvPr>
          <p:cNvSpPr txBox="1">
            <a:spLocks noChangeArrowheads="1"/>
          </p:cNvSpPr>
          <p:nvPr/>
        </p:nvSpPr>
        <p:spPr>
          <a:xfrm>
            <a:off x="4452855" y="1398814"/>
            <a:ext cx="4691145" cy="406037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700" lvl="2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The Business description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 The  Marketing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 The Operation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The Marketing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b="1" dirty="0"/>
          </a:p>
          <a:p>
            <a:endParaRPr lang="en-US" altLang="en-US" sz="2400" b="1" dirty="0"/>
          </a:p>
          <a:p>
            <a:r>
              <a:rPr lang="en-US" altLang="en-US" sz="2400" b="1" dirty="0"/>
              <a:t> </a:t>
            </a:r>
            <a:r>
              <a:rPr lang="en-US" altLang="en-US" sz="1700" b="1" dirty="0"/>
              <a:t>Institute for Educational Leadership                   </a:t>
            </a:r>
            <a:r>
              <a:rPr lang="en-US" altLang="en-US" sz="1700" dirty="0"/>
              <a:t>4455 Connecticut Ave., N.W. Suite 310 Washington, D.C. 20008 1-877-871-0744 (toll free) 1-877-871-0665 (TTY toll free) </a:t>
            </a:r>
            <a:r>
              <a:rPr lang="en-US" altLang="en-US" sz="1700" dirty="0">
                <a:hlinkClick r:id="rId4"/>
              </a:rPr>
              <a:t>contact@ncwd-youth.info</a:t>
            </a:r>
            <a:r>
              <a:rPr lang="en-US" altLang="en-US" sz="1700" dirty="0"/>
              <a:t>  </a:t>
            </a:r>
            <a:r>
              <a:rPr lang="en-US" altLang="en-US" sz="1700" dirty="0">
                <a:hlinkClick r:id="rId5"/>
              </a:rPr>
              <a:t>www.ncwd-youth.info</a:t>
            </a:r>
            <a:r>
              <a:rPr lang="en-US" altLang="en-US" sz="1700" dirty="0"/>
              <a:t> </a:t>
            </a:r>
          </a:p>
        </p:txBody>
      </p:sp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E84376D6-6258-AA13-5A2F-D0A69FC16E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619649" y="6100304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3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7B4E4FA-C9F4-1A24-02C3-34676215473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653143"/>
            <a:ext cx="7315200" cy="12954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400" b="1" dirty="0">
                <a:solidFill>
                  <a:srgbClr val="00B0F0"/>
                </a:solidFill>
              </a:rPr>
              <a:t>Why They Are Choosing Self-Employment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E5B0CDD-045E-996D-F1E9-35E86209D74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5800" y="2590800"/>
            <a:ext cx="7772400" cy="3810000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90000"/>
              </a:lnSpc>
              <a:buFont typeface="Lucida Grande"/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Participants in the NDI study reported choosing entrepreneurship for a variety of reasons:</a:t>
            </a:r>
          </a:p>
          <a:p>
            <a:pPr marL="457200" indent="-457200" algn="l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Creative opportunities</a:t>
            </a:r>
          </a:p>
          <a:p>
            <a:pPr marL="457200" indent="-457200" algn="l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Use disability experience and expertise to create a product or service</a:t>
            </a:r>
          </a:p>
          <a:p>
            <a:pPr marL="457200" indent="-457200" algn="l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Flexible schedule</a:t>
            </a:r>
          </a:p>
          <a:p>
            <a:pPr marL="457200" indent="-457200" algn="l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Control over work environment and accommodations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6C9D892-8FFE-3A5D-FD5B-885F2DD1F3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0090" y="624346"/>
            <a:ext cx="73152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solidFill>
                  <a:srgbClr val="00B0F0"/>
                </a:solidFill>
              </a:rPr>
              <a:t>Guest Speaker Arizona SBA 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1153295-416D-9238-F600-B1FA14C572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740897" y="3309603"/>
            <a:ext cx="5323113" cy="250371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Delia Castillo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United States Small Business Administration </a:t>
            </a:r>
            <a:endParaRPr lang="en-US" sz="18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Economic Development Specialist</a:t>
            </a:r>
            <a:endParaRPr lang="en-US" sz="18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b="0" i="0" dirty="0">
              <a:solidFill>
                <a:srgbClr val="50005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of Delia Castillo standing in front of a flag&#10;&#10;">
            <a:extLst>
              <a:ext uri="{FF2B5EF4-FFF2-40B4-BE49-F238E27FC236}">
                <a16:creationId xmlns:a16="http://schemas.microsoft.com/office/drawing/2014/main" id="{09324AA0-E995-D0C1-C893-4CAE9C2280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8610" y="1960320"/>
            <a:ext cx="3780473" cy="4206089"/>
          </a:xfrm>
          <a:prstGeom prst="rect">
            <a:avLst/>
          </a:prstGeom>
        </p:spPr>
      </p:pic>
      <p:pic>
        <p:nvPicPr>
          <p:cNvPr id="2" name="Picture 1" descr="Ability360 logo">
            <a:extLst>
              <a:ext uri="{FF2B5EF4-FFF2-40B4-BE49-F238E27FC236}">
                <a16:creationId xmlns:a16="http://schemas.microsoft.com/office/drawing/2014/main" id="{2C9ACE4C-F369-B6F1-E5A3-AB8E097C72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19649" y="6100304"/>
            <a:ext cx="2350200" cy="2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1404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</TotalTime>
  <Words>1287</Words>
  <Application>Microsoft Office PowerPoint</Application>
  <PresentationFormat>On-screen Show (4:3)</PresentationFormat>
  <Paragraphs>200</Paragraphs>
  <Slides>26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Arial</vt:lpstr>
      <vt:lpstr>Calibri</vt:lpstr>
      <vt:lpstr>Calibri Light</vt:lpstr>
      <vt:lpstr>Lucida Grande</vt:lpstr>
      <vt:lpstr>Open Sans</vt:lpstr>
      <vt:lpstr>Open Sans Light</vt:lpstr>
      <vt:lpstr>Open Sans Semibold</vt:lpstr>
      <vt:lpstr>Roboto</vt:lpstr>
      <vt:lpstr>Symbol</vt:lpstr>
      <vt:lpstr>Times New Roman</vt:lpstr>
      <vt:lpstr>Wingdings</vt:lpstr>
      <vt:lpstr>Office Theme</vt:lpstr>
      <vt:lpstr>Celestial</vt:lpstr>
      <vt:lpstr>1_Office Theme</vt:lpstr>
      <vt:lpstr>Small Business and Entrepreneurship Options for People With Disabilities</vt:lpstr>
      <vt:lpstr>Housekeeping I: Captioning </vt:lpstr>
      <vt:lpstr>Housekeeping II: Questions </vt:lpstr>
      <vt:lpstr>Welcome  </vt:lpstr>
      <vt:lpstr>Learning Objectives  </vt:lpstr>
      <vt:lpstr>Ability 360 –Who We Are  </vt:lpstr>
      <vt:lpstr>Building Your Business Plan  </vt:lpstr>
      <vt:lpstr>Why They Are Choosing Self-Employment </vt:lpstr>
      <vt:lpstr>Guest Speaker Arizona SBA  </vt:lpstr>
      <vt:lpstr>Entrepreneurship Panel </vt:lpstr>
      <vt:lpstr>KAREN-EILEEN GORDON</vt:lpstr>
      <vt:lpstr>I’d love to work with you (all options ARE AVAIL AS group or 1:1 trainings) 1. RADICAL SELF-CARE FOR ENTREPRENEURS 2. PITCH PERFECT: AUTHENTIC Public speaking/presentation TOOLKIT 3. VOICEOVER 101: LAUNCH YOUR VOICEOVER CAREER 4. CREATE YOUR OWN CONTENT: CREATIVE WAYS TO BOOST YOUR BIZ VISIBILILTY</vt:lpstr>
      <vt:lpstr>Reach out!  EarBlissCreative@GMAIL.COM</vt:lpstr>
      <vt:lpstr>PowerPoint Presentation</vt:lpstr>
      <vt:lpstr>PowerPoint Presentation</vt:lpstr>
      <vt:lpstr>PowerPoint Presentation</vt:lpstr>
      <vt:lpstr>Precious Perez</vt:lpstr>
      <vt:lpstr>About Me</vt:lpstr>
      <vt:lpstr>Why I Do What I Do</vt:lpstr>
      <vt:lpstr>Questions and Answers</vt:lpstr>
      <vt:lpstr>Resources </vt:lpstr>
      <vt:lpstr>Resources </vt:lpstr>
      <vt:lpstr>Resources </vt:lpstr>
      <vt:lpstr>Resources </vt:lpstr>
      <vt:lpstr>Resources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Business and Entrepreneurship Options for People With Disabilities</dc:title>
  <dc:creator>Ivan Rivera</dc:creator>
  <cp:lastModifiedBy>April Reed</cp:lastModifiedBy>
  <cp:revision>19</cp:revision>
  <dcterms:modified xsi:type="dcterms:W3CDTF">2023-05-22T21:45:14Z</dcterms:modified>
</cp:coreProperties>
</file>